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2" r:id="rId4"/>
    <p:sldId id="273" r:id="rId5"/>
    <p:sldId id="274" r:id="rId6"/>
    <p:sldId id="275" r:id="rId7"/>
    <p:sldId id="276" r:id="rId8"/>
    <p:sldId id="277" r:id="rId9"/>
    <p:sldId id="278" r:id="rId10"/>
    <p:sldId id="279" r:id="rId11"/>
    <p:sldId id="282" r:id="rId12"/>
    <p:sldId id="280" r:id="rId13"/>
    <p:sldId id="283" r:id="rId14"/>
    <p:sldId id="284" r:id="rId15"/>
    <p:sldId id="285" r:id="rId16"/>
    <p:sldId id="287" r:id="rId17"/>
    <p:sldId id="286" r:id="rId18"/>
    <p:sldId id="288" r:id="rId19"/>
    <p:sldId id="289" r:id="rId20"/>
    <p:sldId id="290" r:id="rId21"/>
    <p:sldId id="295" r:id="rId22"/>
    <p:sldId id="292" r:id="rId23"/>
    <p:sldId id="291" r:id="rId24"/>
    <p:sldId id="294" r:id="rId25"/>
    <p:sldId id="265" r:id="rId26"/>
    <p:sldId id="266" r:id="rId27"/>
    <p:sldId id="267" r:id="rId28"/>
    <p:sldId id="268" r:id="rId29"/>
    <p:sldId id="269" r:id="rId30"/>
    <p:sldId id="281"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48" d="100"/>
          <a:sy n="48" d="100"/>
        </p:scale>
        <p:origin x="64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A48749-89B1-4398-BE9B-E7929A2F92E1}" type="datetimeFigureOut">
              <a:rPr lang="en-US" smtClean="0"/>
              <a:t>8/2/2018</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198265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FA48749-89B1-4398-BE9B-E7929A2F92E1}" type="datetimeFigureOut">
              <a:rPr lang="en-US" smtClean="0"/>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203861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A48749-89B1-4398-BE9B-E7929A2F92E1}"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3573702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A48749-89B1-4398-BE9B-E7929A2F92E1}"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3104265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A48749-89B1-4398-BE9B-E7929A2F92E1}"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1016458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A48749-89B1-4398-BE9B-E7929A2F92E1}"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261256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A48749-89B1-4398-BE9B-E7929A2F92E1}"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15986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A48749-89B1-4398-BE9B-E7929A2F92E1}"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3839367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A48749-89B1-4398-BE9B-E7929A2F92E1}"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25846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A48749-89B1-4398-BE9B-E7929A2F92E1}"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52519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A48749-89B1-4398-BE9B-E7929A2F92E1}" type="datetimeFigureOut">
              <a:rPr lang="en-US" smtClean="0"/>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471975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A48749-89B1-4398-BE9B-E7929A2F92E1}" type="datetimeFigureOut">
              <a:rPr lang="en-US" smtClean="0"/>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72827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A48749-89B1-4398-BE9B-E7929A2F92E1}" type="datetimeFigureOut">
              <a:rPr lang="en-US" smtClean="0"/>
              <a:t>8/2/2018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210123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A48749-89B1-4398-BE9B-E7929A2F92E1}" type="datetimeFigureOut">
              <a:rPr lang="en-US" smtClean="0"/>
              <a:t>8/2/2018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228381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48749-89B1-4398-BE9B-E7929A2F92E1}" type="datetimeFigureOut">
              <a:rPr lang="en-US" smtClean="0"/>
              <a:t>8/2/2018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312861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FA48749-89B1-4398-BE9B-E7929A2F92E1}" type="datetimeFigureOut">
              <a:rPr lang="en-US" smtClean="0"/>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175302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FA48749-89B1-4398-BE9B-E7929A2F92E1}" type="datetimeFigureOut">
              <a:rPr lang="en-US" smtClean="0"/>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FC571-383E-4BB6-8E82-93266FF77F43}" type="slidenum">
              <a:rPr lang="en-US" smtClean="0"/>
              <a:t>‹#›</a:t>
            </a:fld>
            <a:endParaRPr lang="en-US"/>
          </a:p>
        </p:txBody>
      </p:sp>
    </p:spTree>
    <p:extLst>
      <p:ext uri="{BB962C8B-B14F-4D97-AF65-F5344CB8AC3E}">
        <p14:creationId xmlns:p14="http://schemas.microsoft.com/office/powerpoint/2010/main" val="37564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A48749-89B1-4398-BE9B-E7929A2F92E1}" type="datetimeFigureOut">
              <a:rPr lang="en-US" smtClean="0"/>
              <a:t>8/2/2018</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CFC571-383E-4BB6-8E82-93266FF77F43}" type="slidenum">
              <a:rPr lang="en-US" smtClean="0"/>
              <a:t>‹#›</a:t>
            </a:fld>
            <a:endParaRPr lang="en-US"/>
          </a:p>
        </p:txBody>
      </p:sp>
    </p:spTree>
    <p:extLst>
      <p:ext uri="{BB962C8B-B14F-4D97-AF65-F5344CB8AC3E}">
        <p14:creationId xmlns:p14="http://schemas.microsoft.com/office/powerpoint/2010/main" val="3040934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72" y="4482"/>
            <a:ext cx="10834255" cy="6849035"/>
          </a:xfrm>
          <a:prstGeom prst="rect">
            <a:avLst/>
          </a:prstGeom>
        </p:spPr>
      </p:pic>
    </p:spTree>
    <p:extLst>
      <p:ext uri="{BB962C8B-B14F-4D97-AF65-F5344CB8AC3E}">
        <p14:creationId xmlns:p14="http://schemas.microsoft.com/office/powerpoint/2010/main" val="1580012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Zar" panose="00000400000000000000" pitchFamily="2" charset="-78"/>
              </a:rPr>
              <a:t>اندیکاسیونهای بالینی رمی فنتانیل در زایمان بی درد</a:t>
            </a:r>
            <a:endParaRPr lang="en-US" b="1" dirty="0">
              <a:cs typeface="B Zar" panose="00000400000000000000" pitchFamily="2" charset="-78"/>
            </a:endParaRPr>
          </a:p>
        </p:txBody>
      </p:sp>
      <p:sp>
        <p:nvSpPr>
          <p:cNvPr id="3" name="Content Placeholder 2"/>
          <p:cNvSpPr>
            <a:spLocks noGrp="1"/>
          </p:cNvSpPr>
          <p:nvPr>
            <p:ph idx="1"/>
          </p:nvPr>
        </p:nvSpPr>
        <p:spPr/>
        <p:txBody>
          <a:bodyPr>
            <a:noAutofit/>
          </a:bodyPr>
          <a:lstStyle/>
          <a:p>
            <a:pPr algn="r" rtl="1">
              <a:buFont typeface="Wingdings" panose="05000000000000000000" pitchFamily="2" charset="2"/>
              <a:buChar char="Ø"/>
            </a:pPr>
            <a:r>
              <a:rPr lang="fa-IR" sz="2800" b="1" dirty="0">
                <a:latin typeface="Microsoft Uighur" panose="02000000000000000000" pitchFamily="2" charset="-78"/>
                <a:cs typeface="B Zar" panose="00000400000000000000" pitchFamily="2" charset="-78"/>
              </a:rPr>
              <a:t>امروزه </a:t>
            </a:r>
            <a:r>
              <a:rPr lang="fa-IR" sz="2800" b="1" dirty="0" smtClean="0">
                <a:latin typeface="Microsoft Uighur" panose="02000000000000000000" pitchFamily="2" charset="-78"/>
                <a:cs typeface="B Zar" panose="00000400000000000000" pitchFamily="2" charset="-78"/>
              </a:rPr>
              <a:t>ویژگیهای مذکور </a:t>
            </a:r>
            <a:r>
              <a:rPr lang="fa-IR" sz="2800" b="1" dirty="0">
                <a:latin typeface="Microsoft Uighur" panose="02000000000000000000" pitchFamily="2" charset="-78"/>
                <a:cs typeface="B Zar" panose="00000400000000000000" pitchFamily="2" charset="-78"/>
              </a:rPr>
              <a:t>باعث</a:t>
            </a:r>
            <a:r>
              <a:rPr lang="fa-IR" sz="2800" b="1" dirty="0">
                <a:solidFill>
                  <a:srgbClr val="FF0000"/>
                </a:solidFill>
                <a:latin typeface="Microsoft Uighur" panose="02000000000000000000" pitchFamily="2" charset="-78"/>
                <a:cs typeface="B Zar" panose="00000400000000000000" pitchFamily="2" charset="-78"/>
              </a:rPr>
              <a:t> جذابیت </a:t>
            </a:r>
            <a:r>
              <a:rPr lang="fa-IR" sz="2800" b="1" dirty="0">
                <a:solidFill>
                  <a:srgbClr val="FF0000"/>
                </a:solidFill>
                <a:cs typeface="B Zar" panose="00000400000000000000" pitchFamily="2" charset="-78"/>
              </a:rPr>
              <a:t>رمی فنتانیل</a:t>
            </a:r>
            <a:r>
              <a:rPr lang="fa-IR" sz="2800" b="1" dirty="0" smtClean="0">
                <a:solidFill>
                  <a:srgbClr val="FF0000"/>
                </a:solidFill>
                <a:latin typeface="Microsoft Uighur" panose="02000000000000000000" pitchFamily="2" charset="-78"/>
                <a:cs typeface="B Zar" panose="00000400000000000000" pitchFamily="2" charset="-78"/>
              </a:rPr>
              <a:t> </a:t>
            </a:r>
            <a:r>
              <a:rPr lang="fa-IR" sz="2800" b="1" dirty="0">
                <a:latin typeface="Microsoft Uighur" panose="02000000000000000000" pitchFamily="2" charset="-78"/>
                <a:cs typeface="B Zar" panose="00000400000000000000" pitchFamily="2" charset="-78"/>
              </a:rPr>
              <a:t>جهت پیشنهادبه عنوان داروی ضد درد سیستمیک </a:t>
            </a:r>
            <a:r>
              <a:rPr lang="fa-IR" sz="2800" b="1" dirty="0">
                <a:solidFill>
                  <a:srgbClr val="FF0000"/>
                </a:solidFill>
                <a:latin typeface="Microsoft Uighur" panose="02000000000000000000" pitchFamily="2" charset="-78"/>
                <a:cs typeface="B Zar" panose="00000400000000000000" pitchFamily="2" charset="-78"/>
              </a:rPr>
              <a:t>جایگزین درزایمان بیمارانی </a:t>
            </a:r>
            <a:r>
              <a:rPr lang="fa-IR" sz="2800" b="1" dirty="0">
                <a:latin typeface="Microsoft Uighur" panose="02000000000000000000" pitchFamily="2" charset="-78"/>
                <a:cs typeface="B Zar" panose="00000400000000000000" pitchFamily="2" charset="-78"/>
              </a:rPr>
              <a:t>شده است </a:t>
            </a:r>
            <a:r>
              <a:rPr lang="fa-IR" sz="2800" b="1" dirty="0">
                <a:solidFill>
                  <a:srgbClr val="FF0000"/>
                </a:solidFill>
                <a:latin typeface="Microsoft Uighur" panose="02000000000000000000" pitchFamily="2" charset="-78"/>
                <a:cs typeface="B Zar" panose="00000400000000000000" pitchFamily="2" charset="-78"/>
              </a:rPr>
              <a:t>که</a:t>
            </a:r>
            <a:r>
              <a:rPr lang="fa-IR" sz="2800" b="1" dirty="0">
                <a:latin typeface="Microsoft Uighur" panose="02000000000000000000" pitchFamily="2" charset="-78"/>
                <a:cs typeface="B Zar" panose="00000400000000000000" pitchFamily="2" charset="-78"/>
              </a:rPr>
              <a:t> :</a:t>
            </a:r>
          </a:p>
          <a:p>
            <a:pPr marL="514350" indent="-514350" algn="ctr" rtl="1">
              <a:buAutoNum type="arabicParenR"/>
            </a:pPr>
            <a:r>
              <a:rPr lang="fa-IR" sz="2800" b="1" dirty="0">
                <a:latin typeface="Microsoft Uighur" panose="02000000000000000000" pitchFamily="2" charset="-78"/>
                <a:cs typeface="B Zar" panose="00000400000000000000" pitchFamily="2" charset="-78"/>
              </a:rPr>
              <a:t>روشهای نورآگزیال(</a:t>
            </a:r>
            <a:r>
              <a:rPr lang="fa-IR" sz="2800" b="1" dirty="0">
                <a:solidFill>
                  <a:srgbClr val="FF0000"/>
                </a:solidFill>
                <a:latin typeface="Microsoft Uighur" panose="02000000000000000000" pitchFamily="2" charset="-78"/>
                <a:cs typeface="B Zar" panose="00000400000000000000" pitchFamily="2" charset="-78"/>
              </a:rPr>
              <a:t>اسپاینال / اپیدورال</a:t>
            </a:r>
            <a:r>
              <a:rPr lang="fa-IR" sz="2800" b="1" dirty="0">
                <a:latin typeface="Microsoft Uighur" panose="02000000000000000000" pitchFamily="2" charset="-78"/>
                <a:cs typeface="B Zar" panose="00000400000000000000" pitchFamily="2" charset="-78"/>
              </a:rPr>
              <a:t>) </a:t>
            </a:r>
            <a:r>
              <a:rPr lang="fa-IR" sz="2800" b="1" dirty="0">
                <a:solidFill>
                  <a:srgbClr val="FF0000"/>
                </a:solidFill>
                <a:latin typeface="Microsoft Uighur" panose="02000000000000000000" pitchFamily="2" charset="-78"/>
                <a:cs typeface="B Zar" panose="00000400000000000000" pitchFamily="2" charset="-78"/>
              </a:rPr>
              <a:t>کنتراندیکه</a:t>
            </a:r>
            <a:r>
              <a:rPr lang="fa-IR" sz="2800" b="1" dirty="0">
                <a:latin typeface="Microsoft Uighur" panose="02000000000000000000" pitchFamily="2" charset="-78"/>
                <a:cs typeface="B Zar" panose="00000400000000000000" pitchFamily="2" charset="-78"/>
              </a:rPr>
              <a:t> است.</a:t>
            </a:r>
          </a:p>
          <a:p>
            <a:pPr marL="514350" indent="-514350" algn="ctr" rtl="1">
              <a:buAutoNum type="arabicParenR"/>
            </a:pPr>
            <a:r>
              <a:rPr lang="fa-IR" sz="2800" b="1" dirty="0">
                <a:latin typeface="Microsoft Uighur" panose="02000000000000000000" pitchFamily="2" charset="-78"/>
                <a:cs typeface="B Zar" panose="00000400000000000000" pitchFamily="2" charset="-78"/>
              </a:rPr>
              <a:t>در بیمارانی که واقعا </a:t>
            </a:r>
            <a:r>
              <a:rPr lang="fa-IR" sz="2800" b="1" dirty="0">
                <a:solidFill>
                  <a:srgbClr val="FF0000"/>
                </a:solidFill>
                <a:latin typeface="Microsoft Uighur" panose="02000000000000000000" pitchFamily="2" charset="-78"/>
                <a:cs typeface="B Zar" panose="00000400000000000000" pitchFamily="2" charset="-78"/>
              </a:rPr>
              <a:t>نمی توانند تصمیم به </a:t>
            </a:r>
            <a:r>
              <a:rPr lang="fa-IR" sz="2800" b="1" dirty="0">
                <a:latin typeface="Microsoft Uighur" panose="02000000000000000000" pitchFamily="2" charset="-78"/>
                <a:cs typeface="B Zar" panose="00000400000000000000" pitchFamily="2" charset="-78"/>
              </a:rPr>
              <a:t>روشهای نورآگزیال(</a:t>
            </a:r>
            <a:r>
              <a:rPr lang="fa-IR" sz="2800" b="1" dirty="0">
                <a:solidFill>
                  <a:srgbClr val="FF0000"/>
                </a:solidFill>
                <a:latin typeface="Microsoft Uighur" panose="02000000000000000000" pitchFamily="2" charset="-78"/>
                <a:cs typeface="B Zar" panose="00000400000000000000" pitchFamily="2" charset="-78"/>
              </a:rPr>
              <a:t>اسپاینال / </a:t>
            </a:r>
            <a:r>
              <a:rPr lang="fa-IR" sz="2800" b="1" dirty="0" smtClean="0">
                <a:solidFill>
                  <a:srgbClr val="FF0000"/>
                </a:solidFill>
                <a:latin typeface="Microsoft Uighur" panose="02000000000000000000" pitchFamily="2" charset="-78"/>
                <a:cs typeface="B Zar" panose="00000400000000000000" pitchFamily="2" charset="-78"/>
              </a:rPr>
              <a:t>اپیدورال</a:t>
            </a:r>
            <a:r>
              <a:rPr lang="fa-IR" sz="2800" b="1" dirty="0">
                <a:latin typeface="Microsoft Uighur" panose="02000000000000000000" pitchFamily="2" charset="-78"/>
                <a:cs typeface="B Zar" panose="00000400000000000000" pitchFamily="2" charset="-78"/>
              </a:rPr>
              <a:t>)</a:t>
            </a:r>
            <a:r>
              <a:rPr lang="fa-IR" sz="2800" b="1" dirty="0">
                <a:solidFill>
                  <a:srgbClr val="FF0000"/>
                </a:solidFill>
                <a:latin typeface="Microsoft Uighur" panose="02000000000000000000" pitchFamily="2" charset="-78"/>
                <a:cs typeface="B Zar" panose="00000400000000000000" pitchFamily="2" charset="-78"/>
              </a:rPr>
              <a:t> </a:t>
            </a:r>
            <a:r>
              <a:rPr lang="fa-IR" sz="2800" b="1" dirty="0">
                <a:latin typeface="Microsoft Uighur" panose="02000000000000000000" pitchFamily="2" charset="-78"/>
                <a:cs typeface="B Zar" panose="00000400000000000000" pitchFamily="2" charset="-78"/>
              </a:rPr>
              <a:t> </a:t>
            </a:r>
            <a:r>
              <a:rPr lang="fa-IR" sz="2800" b="1" dirty="0" smtClean="0">
                <a:latin typeface="Microsoft Uighur" panose="02000000000000000000" pitchFamily="2" charset="-78"/>
                <a:cs typeface="B Zar" panose="00000400000000000000" pitchFamily="2" charset="-78"/>
              </a:rPr>
              <a:t>بگیرند</a:t>
            </a:r>
            <a:r>
              <a:rPr lang="fa-IR" sz="2800" b="1" dirty="0">
                <a:latin typeface="Microsoft Uighur" panose="02000000000000000000" pitchFamily="2" charset="-78"/>
                <a:cs typeface="B Zar" panose="00000400000000000000" pitchFamily="2" charset="-78"/>
              </a:rPr>
              <a:t> </a:t>
            </a:r>
            <a:r>
              <a:rPr lang="fa-IR" sz="2800" b="1" dirty="0" smtClean="0">
                <a:latin typeface="Microsoft Uighur" panose="02000000000000000000" pitchFamily="2" charset="-78"/>
                <a:cs typeface="B Zar" panose="00000400000000000000" pitchFamily="2" charset="-78"/>
              </a:rPr>
              <a:t>و</a:t>
            </a:r>
          </a:p>
          <a:p>
            <a:pPr marL="514350" indent="-514350" algn="ctr" rtl="1">
              <a:buAutoNum type="arabicParenR"/>
            </a:pPr>
            <a:r>
              <a:rPr lang="fa-IR" sz="2800" b="1" dirty="0" smtClean="0">
                <a:solidFill>
                  <a:srgbClr val="FF0000"/>
                </a:solidFill>
                <a:latin typeface="Microsoft Uighur" panose="02000000000000000000" pitchFamily="2" charset="-78"/>
                <a:cs typeface="B Zar" panose="00000400000000000000" pitchFamily="2" charset="-78"/>
              </a:rPr>
              <a:t>......</a:t>
            </a:r>
            <a:endParaRPr lang="fa-IR" sz="2800" b="1" dirty="0">
              <a:solidFill>
                <a:srgbClr val="FF0000"/>
              </a:solidFill>
              <a:latin typeface="Microsoft Uighur" panose="02000000000000000000" pitchFamily="2" charset="-78"/>
              <a:cs typeface="B Zar" panose="00000400000000000000" pitchFamily="2" charset="-78"/>
            </a:endParaRPr>
          </a:p>
        </p:txBody>
      </p:sp>
      <p:sp>
        <p:nvSpPr>
          <p:cNvPr id="4" name="Slide Number Placeholder 3"/>
          <p:cNvSpPr>
            <a:spLocks noGrp="1"/>
          </p:cNvSpPr>
          <p:nvPr>
            <p:ph type="sldNum" sz="quarter" idx="12"/>
          </p:nvPr>
        </p:nvSpPr>
        <p:spPr/>
        <p:txBody>
          <a:bodyPr/>
          <a:lstStyle/>
          <a:p>
            <a:fld id="{45A1E4B3-9993-4204-B5FC-AAE045B3A7F9}" type="slidenum">
              <a:rPr lang="en-US" smtClean="0"/>
              <a:t>10</a:t>
            </a:fld>
            <a:endParaRPr lang="en-US"/>
          </a:p>
        </p:txBody>
      </p:sp>
    </p:spTree>
    <p:extLst>
      <p:ext uri="{BB962C8B-B14F-4D97-AF65-F5344CB8AC3E}">
        <p14:creationId xmlns:p14="http://schemas.microsoft.com/office/powerpoint/2010/main" val="952011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b="1" dirty="0" smtClean="0">
                <a:cs typeface="B Zar" panose="00000400000000000000" pitchFamily="2" charset="-78"/>
              </a:rPr>
              <a:t>کنتراندیکاسیونهای نسبی بالینی </a:t>
            </a:r>
            <a:r>
              <a:rPr lang="fa-IR" b="1" dirty="0">
                <a:cs typeface="B Zar" panose="00000400000000000000" pitchFamily="2" charset="-78"/>
              </a:rPr>
              <a:t>رمی فنتانیل </a:t>
            </a:r>
            <a:r>
              <a:rPr lang="fa-IR" b="1" dirty="0" smtClean="0">
                <a:cs typeface="B Zar" panose="00000400000000000000" pitchFamily="2" charset="-78"/>
              </a:rPr>
              <a:t>برای </a:t>
            </a:r>
            <a:r>
              <a:rPr lang="fa-IR" b="1" dirty="0">
                <a:cs typeface="B Zar" panose="00000400000000000000" pitchFamily="2" charset="-78"/>
              </a:rPr>
              <a:t>زایمان بی درد</a:t>
            </a:r>
            <a:endParaRPr lang="en-US" b="1" dirty="0">
              <a:cs typeface="B Zar" panose="00000400000000000000" pitchFamily="2" charset="-78"/>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sz="3200" b="1" dirty="0"/>
              <a:t>This type of analgesia is not suitable for patients who</a:t>
            </a:r>
            <a:r>
              <a:rPr lang="en-US" sz="3200" b="1" dirty="0" smtClean="0"/>
              <a:t>:</a:t>
            </a:r>
          </a:p>
          <a:p>
            <a:pPr marL="0" indent="0">
              <a:buNone/>
            </a:pPr>
            <a:endParaRPr lang="en-US" sz="3200" b="1" dirty="0"/>
          </a:p>
          <a:p>
            <a:r>
              <a:rPr lang="en-US" sz="3200" b="1" dirty="0" smtClean="0"/>
              <a:t>  </a:t>
            </a:r>
            <a:r>
              <a:rPr lang="en-US" sz="3200" b="1" dirty="0"/>
              <a:t>Are </a:t>
            </a:r>
            <a:r>
              <a:rPr lang="en-US" sz="3200" b="1" dirty="0">
                <a:solidFill>
                  <a:srgbClr val="FF0000"/>
                </a:solidFill>
              </a:rPr>
              <a:t>allergic</a:t>
            </a:r>
            <a:r>
              <a:rPr lang="en-US" sz="3200" b="1" dirty="0"/>
              <a:t> to </a:t>
            </a:r>
            <a:r>
              <a:rPr lang="en-US" sz="3200" b="1" dirty="0" err="1"/>
              <a:t>remifentanil</a:t>
            </a:r>
            <a:endParaRPr lang="en-US" sz="3200" b="1" dirty="0"/>
          </a:p>
          <a:p>
            <a:r>
              <a:rPr lang="en-US" sz="3200" b="1" dirty="0" smtClean="0"/>
              <a:t>  </a:t>
            </a:r>
            <a:r>
              <a:rPr lang="en-US" sz="3200" b="1" dirty="0"/>
              <a:t>Have </a:t>
            </a:r>
            <a:r>
              <a:rPr lang="en-US" sz="3200" b="1" dirty="0">
                <a:solidFill>
                  <a:srgbClr val="FF0000"/>
                </a:solidFill>
              </a:rPr>
              <a:t>severe respiratory </a:t>
            </a:r>
            <a:r>
              <a:rPr lang="en-US" sz="3200" b="1" dirty="0"/>
              <a:t>disease</a:t>
            </a:r>
          </a:p>
          <a:p>
            <a:pPr algn="ctr"/>
            <a:r>
              <a:rPr lang="en-US" sz="3200" b="1" dirty="0" smtClean="0"/>
              <a:t> </a:t>
            </a:r>
            <a:r>
              <a:rPr lang="en-US" sz="3200" b="1" dirty="0"/>
              <a:t>Are </a:t>
            </a:r>
            <a:r>
              <a:rPr lang="en-US" sz="3200" b="1" dirty="0">
                <a:solidFill>
                  <a:srgbClr val="FF0000"/>
                </a:solidFill>
              </a:rPr>
              <a:t>unable to </a:t>
            </a:r>
            <a:r>
              <a:rPr lang="en-US" sz="3200" b="1" dirty="0"/>
              <a:t>comprehend or </a:t>
            </a:r>
            <a:r>
              <a:rPr lang="en-US" sz="3200" b="1" dirty="0">
                <a:solidFill>
                  <a:srgbClr val="FF0000"/>
                </a:solidFill>
              </a:rPr>
              <a:t>understand</a:t>
            </a:r>
            <a:r>
              <a:rPr lang="en-US" sz="3200" b="1" dirty="0"/>
              <a:t> the </a:t>
            </a:r>
            <a:r>
              <a:rPr lang="en-US" sz="3200" b="1" dirty="0">
                <a:solidFill>
                  <a:srgbClr val="FF0000"/>
                </a:solidFill>
              </a:rPr>
              <a:t>concept of </a:t>
            </a:r>
            <a:r>
              <a:rPr lang="en-US" sz="4800" b="1" dirty="0">
                <a:solidFill>
                  <a:srgbClr val="FF0000"/>
                </a:solidFill>
              </a:rPr>
              <a:t>PCA</a:t>
            </a:r>
            <a:r>
              <a:rPr lang="en-US" sz="3200" b="1" dirty="0"/>
              <a:t>.</a:t>
            </a:r>
          </a:p>
        </p:txBody>
      </p:sp>
    </p:spTree>
    <p:extLst>
      <p:ext uri="{BB962C8B-B14F-4D97-AF65-F5344CB8AC3E}">
        <p14:creationId xmlns:p14="http://schemas.microsoft.com/office/powerpoint/2010/main" val="246383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latin typeface="Microsoft Uighur" panose="02000000000000000000" pitchFamily="2" charset="-78"/>
                <a:cs typeface="B Zar" panose="00000400000000000000" pitchFamily="2" charset="-78"/>
              </a:rPr>
              <a:t>خلاصه روشهای دارویی داخل وریدی کنترل درد زایمان</a:t>
            </a:r>
            <a:endParaRPr lang="en-US" sz="3600" dirty="0"/>
          </a:p>
        </p:txBody>
      </p:sp>
      <p:sp>
        <p:nvSpPr>
          <p:cNvPr id="3" name="Content Placeholder 2"/>
          <p:cNvSpPr>
            <a:spLocks noGrp="1"/>
          </p:cNvSpPr>
          <p:nvPr>
            <p:ph idx="1"/>
          </p:nvPr>
        </p:nvSpPr>
        <p:spPr/>
        <p:txBody>
          <a:bodyPr/>
          <a:lstStyle/>
          <a:p>
            <a:pPr algn="r" rtl="1">
              <a:buFont typeface="Wingdings" panose="05000000000000000000" pitchFamily="2" charset="2"/>
              <a:buChar char="Ø"/>
            </a:pPr>
            <a:r>
              <a:rPr lang="fa-IR" b="1" dirty="0">
                <a:solidFill>
                  <a:srgbClr val="FF0000"/>
                </a:solidFill>
                <a:latin typeface="Microsoft Uighur" panose="02000000000000000000" pitchFamily="2" charset="-78"/>
                <a:cs typeface="B Zar" panose="00000400000000000000" pitchFamily="2" charset="-78"/>
              </a:rPr>
              <a:t>رمی فنتانیل </a:t>
            </a:r>
            <a:r>
              <a:rPr lang="fa-IR" b="1" dirty="0">
                <a:latin typeface="Microsoft Uighur" panose="02000000000000000000" pitchFamily="2" charset="-78"/>
                <a:cs typeface="B Zar" panose="00000400000000000000" pitchFamily="2" charset="-78"/>
              </a:rPr>
              <a:t>مخدر </a:t>
            </a:r>
            <a:r>
              <a:rPr lang="fa-IR" b="1" dirty="0">
                <a:solidFill>
                  <a:srgbClr val="FF0000"/>
                </a:solidFill>
                <a:latin typeface="Microsoft Uighur" panose="02000000000000000000" pitchFamily="2" charset="-78"/>
                <a:cs typeface="B Zar" panose="00000400000000000000" pitchFamily="2" charset="-78"/>
              </a:rPr>
              <a:t>کوتاه اثر قوی  </a:t>
            </a:r>
            <a:r>
              <a:rPr lang="fa-IR" b="1" dirty="0">
                <a:latin typeface="Microsoft Uighur" panose="02000000000000000000" pitchFamily="2" charset="-78"/>
                <a:cs typeface="B Zar" panose="00000400000000000000" pitchFamily="2" charset="-78"/>
              </a:rPr>
              <a:t>است که به سرعت و </a:t>
            </a:r>
            <a:r>
              <a:rPr lang="fa-IR" b="1" dirty="0">
                <a:solidFill>
                  <a:srgbClr val="FF0000"/>
                </a:solidFill>
                <a:latin typeface="Microsoft Uighur" panose="02000000000000000000" pitchFamily="2" charset="-78"/>
                <a:cs typeface="B Zar" panose="00000400000000000000" pitchFamily="2" charset="-78"/>
              </a:rPr>
              <a:t>بدون نیاز به کبد و کلیه متابولیزه </a:t>
            </a:r>
            <a:r>
              <a:rPr lang="fa-IR" b="1" dirty="0">
                <a:latin typeface="Microsoft Uighur" panose="02000000000000000000" pitchFamily="2" charset="-78"/>
                <a:cs typeface="B Zar" panose="00000400000000000000" pitchFamily="2" charset="-78"/>
              </a:rPr>
              <a:t>میگردد و لذا کلیرانس  پلاسمائی و </a:t>
            </a:r>
            <a:r>
              <a:rPr lang="fa-IR" b="1" dirty="0">
                <a:solidFill>
                  <a:srgbClr val="FF0000"/>
                </a:solidFill>
                <a:latin typeface="Microsoft Uighur" panose="02000000000000000000" pitchFamily="2" charset="-78"/>
                <a:cs typeface="B Zar" panose="00000400000000000000" pitchFamily="2" charset="-78"/>
              </a:rPr>
              <a:t>اتمام فعالیت سریعی </a:t>
            </a:r>
            <a:r>
              <a:rPr lang="fa-IR" b="1" dirty="0">
                <a:latin typeface="Microsoft Uighur" panose="02000000000000000000" pitchFamily="2" charset="-78"/>
                <a:cs typeface="B Zar" panose="00000400000000000000" pitchFamily="2" charset="-78"/>
              </a:rPr>
              <a:t>دارد. </a:t>
            </a:r>
            <a:r>
              <a:rPr lang="fa-IR" b="1" dirty="0">
                <a:solidFill>
                  <a:srgbClr val="FF0000"/>
                </a:solidFill>
                <a:latin typeface="Microsoft Uighur" panose="02000000000000000000" pitchFamily="2" charset="-78"/>
                <a:cs typeface="B Zar" panose="00000400000000000000" pitchFamily="2" charset="-78"/>
              </a:rPr>
              <a:t>نیمه عمر </a:t>
            </a:r>
            <a:r>
              <a:rPr lang="fa-IR" b="1" dirty="0">
                <a:latin typeface="Microsoft Uighur" panose="02000000000000000000" pitchFamily="2" charset="-78"/>
                <a:cs typeface="B Zar" panose="00000400000000000000" pitchFamily="2" charset="-78"/>
              </a:rPr>
              <a:t>تخمینی ان </a:t>
            </a:r>
            <a:r>
              <a:rPr lang="fa-IR" b="1" dirty="0">
                <a:solidFill>
                  <a:srgbClr val="FF0000"/>
                </a:solidFill>
                <a:latin typeface="Microsoft Uighur" panose="02000000000000000000" pitchFamily="2" charset="-78"/>
                <a:cs typeface="B Zar" panose="00000400000000000000" pitchFamily="2" charset="-78"/>
              </a:rPr>
              <a:t>1.3 دقیقه </a:t>
            </a:r>
            <a:r>
              <a:rPr lang="fa-IR" b="1" dirty="0">
                <a:latin typeface="Microsoft Uighur" panose="02000000000000000000" pitchFamily="2" charset="-78"/>
                <a:cs typeface="B Zar" panose="00000400000000000000" pitchFamily="2" charset="-78"/>
              </a:rPr>
              <a:t>است بنابراین </a:t>
            </a:r>
            <a:r>
              <a:rPr lang="fa-IR" b="1" dirty="0">
                <a:solidFill>
                  <a:srgbClr val="FF0000"/>
                </a:solidFill>
                <a:latin typeface="Microsoft Uighur" panose="02000000000000000000" pitchFamily="2" charset="-78"/>
                <a:cs typeface="B Zar" panose="00000400000000000000" pitchFamily="2" charset="-78"/>
              </a:rPr>
              <a:t>درمعرض قرار گیری جنین </a:t>
            </a:r>
            <a:r>
              <a:rPr lang="fa-IR" b="1" dirty="0">
                <a:latin typeface="Microsoft Uighur" panose="02000000000000000000" pitchFamily="2" charset="-78"/>
                <a:cs typeface="B Zar" panose="00000400000000000000" pitchFamily="2" charset="-78"/>
              </a:rPr>
              <a:t>با این دارو ، </a:t>
            </a:r>
            <a:r>
              <a:rPr lang="fa-IR" b="1" dirty="0">
                <a:solidFill>
                  <a:srgbClr val="FF0000"/>
                </a:solidFill>
                <a:latin typeface="Microsoft Uighur" panose="02000000000000000000" pitchFamily="2" charset="-78"/>
                <a:cs typeface="B Zar" panose="00000400000000000000" pitchFamily="2" charset="-78"/>
              </a:rPr>
              <a:t>حداقل</a:t>
            </a:r>
            <a:r>
              <a:rPr lang="fa-IR" b="1" dirty="0">
                <a:latin typeface="Microsoft Uighur" panose="02000000000000000000" pitchFamily="2" charset="-78"/>
                <a:cs typeface="B Zar" panose="00000400000000000000" pitchFamily="2" charset="-78"/>
              </a:rPr>
              <a:t> است . </a:t>
            </a:r>
          </a:p>
          <a:p>
            <a:pPr algn="r" rtl="1">
              <a:buFont typeface="Wingdings" panose="05000000000000000000" pitchFamily="2" charset="2"/>
              <a:buChar char="Ø"/>
            </a:pPr>
            <a:r>
              <a:rPr lang="fa-IR" b="1" dirty="0">
                <a:latin typeface="Microsoft Uighur" panose="02000000000000000000" pitchFamily="2" charset="-78"/>
                <a:cs typeface="B Zar" panose="00000400000000000000" pitchFamily="2" charset="-78"/>
              </a:rPr>
              <a:t>این خصوصیات </a:t>
            </a:r>
            <a:r>
              <a:rPr lang="fa-IR" b="1" dirty="0">
                <a:solidFill>
                  <a:srgbClr val="FF0000"/>
                </a:solidFill>
                <a:latin typeface="Microsoft Uighur" panose="02000000000000000000" pitchFamily="2" charset="-78"/>
                <a:cs typeface="B Zar" panose="00000400000000000000" pitchFamily="2" charset="-78"/>
              </a:rPr>
              <a:t>باعث جذابیت </a:t>
            </a:r>
            <a:r>
              <a:rPr lang="fa-IR" b="1" dirty="0">
                <a:latin typeface="Microsoft Uighur" panose="02000000000000000000" pitchFamily="2" charset="-78"/>
                <a:cs typeface="B Zar" panose="00000400000000000000" pitchFamily="2" charset="-78"/>
              </a:rPr>
              <a:t>آن به عنوان داروی ضد درد سیستمیک </a:t>
            </a:r>
            <a:r>
              <a:rPr lang="fa-IR" b="1" dirty="0">
                <a:solidFill>
                  <a:srgbClr val="FF0000"/>
                </a:solidFill>
                <a:latin typeface="Microsoft Uighur" panose="02000000000000000000" pitchFamily="2" charset="-78"/>
                <a:cs typeface="B Zar" panose="00000400000000000000" pitchFamily="2" charset="-78"/>
              </a:rPr>
              <a:t>جایگزین دربیماران حامله </a:t>
            </a:r>
            <a:r>
              <a:rPr lang="fa-IR" b="1" dirty="0">
                <a:latin typeface="Microsoft Uighur" panose="02000000000000000000" pitchFamily="2" charset="-78"/>
                <a:cs typeface="B Zar" panose="00000400000000000000" pitchFamily="2" charset="-78"/>
              </a:rPr>
              <a:t>ای </a:t>
            </a:r>
            <a:r>
              <a:rPr lang="fa-IR" b="1" dirty="0">
                <a:solidFill>
                  <a:srgbClr val="FF0000"/>
                </a:solidFill>
                <a:latin typeface="Microsoft Uighur" panose="02000000000000000000" pitchFamily="2" charset="-78"/>
                <a:cs typeface="B Zar" panose="00000400000000000000" pitchFamily="2" charset="-78"/>
              </a:rPr>
              <a:t>که اسپاینال / اپیدورال کنترااند یکه</a:t>
            </a:r>
            <a:r>
              <a:rPr lang="fa-IR" b="1" dirty="0">
                <a:latin typeface="Microsoft Uighur" panose="02000000000000000000" pitchFamily="2" charset="-78"/>
                <a:cs typeface="B Zar" panose="00000400000000000000" pitchFamily="2" charset="-78"/>
              </a:rPr>
              <a:t> است و بیمارانی که واقعا </a:t>
            </a:r>
            <a:r>
              <a:rPr lang="fa-IR" b="1" dirty="0">
                <a:solidFill>
                  <a:srgbClr val="FF0000"/>
                </a:solidFill>
                <a:latin typeface="Microsoft Uighur" panose="02000000000000000000" pitchFamily="2" charset="-78"/>
                <a:cs typeface="B Zar" panose="00000400000000000000" pitchFamily="2" charset="-78"/>
              </a:rPr>
              <a:t>نمی توانند تصمیم به </a:t>
            </a:r>
            <a:r>
              <a:rPr lang="fa-IR" b="1" dirty="0">
                <a:latin typeface="Microsoft Uighur" panose="02000000000000000000" pitchFamily="2" charset="-78"/>
                <a:cs typeface="B Zar" panose="00000400000000000000" pitchFamily="2" charset="-78"/>
              </a:rPr>
              <a:t>روشهای نورآگزیال(</a:t>
            </a:r>
            <a:r>
              <a:rPr lang="fa-IR" b="1" dirty="0">
                <a:solidFill>
                  <a:srgbClr val="FF0000"/>
                </a:solidFill>
                <a:latin typeface="Microsoft Uighur" panose="02000000000000000000" pitchFamily="2" charset="-78"/>
                <a:cs typeface="B Zar" panose="00000400000000000000" pitchFamily="2" charset="-78"/>
              </a:rPr>
              <a:t>اسپاینال / اپیدورال</a:t>
            </a:r>
            <a:r>
              <a:rPr lang="fa-IR" b="1" dirty="0">
                <a:latin typeface="Microsoft Uighur" panose="02000000000000000000" pitchFamily="2" charset="-78"/>
                <a:cs typeface="B Zar" panose="00000400000000000000" pitchFamily="2" charset="-78"/>
              </a:rPr>
              <a:t>)</a:t>
            </a:r>
            <a:r>
              <a:rPr lang="fa-IR" b="1" dirty="0">
                <a:solidFill>
                  <a:srgbClr val="FF0000"/>
                </a:solidFill>
                <a:latin typeface="Microsoft Uighur" panose="02000000000000000000" pitchFamily="2" charset="-78"/>
                <a:cs typeface="B Zar" panose="00000400000000000000" pitchFamily="2" charset="-78"/>
              </a:rPr>
              <a:t> </a:t>
            </a:r>
            <a:r>
              <a:rPr lang="fa-IR" b="1" dirty="0">
                <a:latin typeface="Microsoft Uighur" panose="02000000000000000000" pitchFamily="2" charset="-78"/>
                <a:cs typeface="B Zar" panose="00000400000000000000" pitchFamily="2" charset="-78"/>
              </a:rPr>
              <a:t> بگیرند شده است.</a:t>
            </a:r>
          </a:p>
          <a:p>
            <a:pPr marL="0" indent="0" algn="r" rtl="1">
              <a:buNone/>
            </a:pPr>
            <a:endParaRPr lang="en-US" dirty="0">
              <a:latin typeface="Microsoft Uighur" panose="02000000000000000000" pitchFamily="2" charset="-78"/>
              <a:cs typeface="B Zar" panose="00000400000000000000" pitchFamily="2" charset="-78"/>
            </a:endParaRPr>
          </a:p>
          <a:p>
            <a:endParaRPr lang="en-US" dirty="0"/>
          </a:p>
        </p:txBody>
      </p:sp>
      <p:sp>
        <p:nvSpPr>
          <p:cNvPr id="4" name="Slide Number Placeholder 3"/>
          <p:cNvSpPr>
            <a:spLocks noGrp="1"/>
          </p:cNvSpPr>
          <p:nvPr>
            <p:ph type="sldNum" sz="quarter" idx="12"/>
          </p:nvPr>
        </p:nvSpPr>
        <p:spPr/>
        <p:txBody>
          <a:bodyPr/>
          <a:lstStyle/>
          <a:p>
            <a:fld id="{45A1E4B3-9993-4204-B5FC-AAE045B3A7F9}" type="slidenum">
              <a:rPr lang="en-US" smtClean="0"/>
              <a:t>12</a:t>
            </a:fld>
            <a:endParaRPr lang="en-US"/>
          </a:p>
        </p:txBody>
      </p:sp>
    </p:spTree>
    <p:extLst>
      <p:ext uri="{BB962C8B-B14F-4D97-AF65-F5344CB8AC3E}">
        <p14:creationId xmlns:p14="http://schemas.microsoft.com/office/powerpoint/2010/main" val="955196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632" y="589547"/>
            <a:ext cx="10018713" cy="1752599"/>
          </a:xfrm>
        </p:spPr>
        <p:txBody>
          <a:bodyPr>
            <a:noAutofit/>
          </a:bodyPr>
          <a:lstStyle/>
          <a:p>
            <a:pPr rtl="1"/>
            <a:r>
              <a:rPr lang="fa-IR" sz="2000" b="1" dirty="0">
                <a:cs typeface="B Zar" panose="00000400000000000000" pitchFamily="2" charset="-78"/>
              </a:rPr>
              <a:t>پروتکل زایمان بی درد در </a:t>
            </a:r>
            <a:r>
              <a:rPr lang="fa-IR" sz="2000" b="1" dirty="0">
                <a:solidFill>
                  <a:srgbClr val="FF0000"/>
                </a:solidFill>
                <a:cs typeface="B Zar" panose="00000400000000000000" pitchFamily="2" charset="-78"/>
              </a:rPr>
              <a:t>راهنمای کشوری خدمات مامایی و زایمان </a:t>
            </a:r>
            <a:r>
              <a:rPr lang="fa-IR" sz="2000" b="1" dirty="0">
                <a:cs typeface="B Zar" panose="00000400000000000000" pitchFamily="2" charset="-78"/>
              </a:rPr>
              <a:t>ابلاغ شده در تاریخ </a:t>
            </a:r>
            <a:r>
              <a:rPr lang="fa-IR" sz="2000" b="1" dirty="0">
                <a:solidFill>
                  <a:srgbClr val="FF0000"/>
                </a:solidFill>
                <a:cs typeface="B Zar" panose="00000400000000000000" pitchFamily="2" charset="-78"/>
              </a:rPr>
              <a:t>04/03/1394</a:t>
            </a:r>
            <a:r>
              <a:rPr lang="fa-IR" sz="2000" b="1" dirty="0">
                <a:cs typeface="B Zar" panose="00000400000000000000" pitchFamily="2" charset="-78"/>
              </a:rPr>
              <a:t> که بعنوان مرجع علمی و مرجع قضاوت کشوری عنوان شده بعد از ذکر انواع روشهای بی دردی و توصیف پروتکل های مربوطه از جمله روشهای</a:t>
            </a:r>
            <a:r>
              <a:rPr lang="fa-IR" sz="2000" b="1" dirty="0">
                <a:solidFill>
                  <a:srgbClr val="FF0000"/>
                </a:solidFill>
                <a:cs typeface="B Zar" panose="00000400000000000000" pitchFamily="2" charset="-78"/>
              </a:rPr>
              <a:t> نوروآگزیال </a:t>
            </a:r>
            <a:r>
              <a:rPr lang="fa-IR" sz="2000" b="1" dirty="0">
                <a:cs typeface="B Zar" panose="00000400000000000000" pitchFamily="2" charset="-78"/>
              </a:rPr>
              <a:t>(اسپاینال/ اپیدورال) بعنوان </a:t>
            </a:r>
            <a:r>
              <a:rPr lang="fa-IR" sz="2000" b="1" dirty="0">
                <a:solidFill>
                  <a:srgbClr val="FF0000"/>
                </a:solidFill>
                <a:cs typeface="B Zar" panose="00000400000000000000" pitchFamily="2" charset="-78"/>
              </a:rPr>
              <a:t>روش ارجح </a:t>
            </a:r>
            <a:r>
              <a:rPr lang="fa-IR" sz="2000" b="1" dirty="0">
                <a:cs typeface="B Zar" panose="00000400000000000000" pitchFamily="2" charset="-78"/>
              </a:rPr>
              <a:t>در صفحه پایانی این پروتکل از </a:t>
            </a:r>
            <a:br>
              <a:rPr lang="fa-IR" sz="2000" b="1" dirty="0">
                <a:cs typeface="B Zar" panose="00000400000000000000" pitchFamily="2" charset="-78"/>
              </a:rPr>
            </a:br>
            <a:r>
              <a:rPr lang="fa-IR" sz="2000" b="1" dirty="0">
                <a:solidFill>
                  <a:srgbClr val="FF0000"/>
                </a:solidFill>
                <a:cs typeface="B Zar" panose="00000400000000000000" pitchFamily="2" charset="-78"/>
              </a:rPr>
              <a:t>رمی فنتانیل وریدی با پمپ </a:t>
            </a:r>
            <a:r>
              <a:rPr lang="fa-IR" sz="2000" b="1" dirty="0">
                <a:cs typeface="B Zar" panose="00000400000000000000" pitchFamily="2" charset="-78"/>
              </a:rPr>
              <a:t>دارای قابلیت </a:t>
            </a:r>
            <a:r>
              <a:rPr lang="en-US" sz="2000" b="1" dirty="0">
                <a:solidFill>
                  <a:srgbClr val="FF0000"/>
                </a:solidFill>
                <a:cs typeface="B Zar" panose="00000400000000000000" pitchFamily="2" charset="-78"/>
              </a:rPr>
              <a:t>Lock out time</a:t>
            </a:r>
            <a:r>
              <a:rPr lang="fa-IR" sz="2000" b="1" dirty="0">
                <a:solidFill>
                  <a:srgbClr val="FF0000"/>
                </a:solidFill>
                <a:cs typeface="B Zar" panose="00000400000000000000" pitchFamily="2" charset="-78"/>
              </a:rPr>
              <a:t> قابل تنظیم </a:t>
            </a:r>
            <a:r>
              <a:rPr lang="en-US" sz="2000" b="1" dirty="0">
                <a:cs typeface="B Zar" panose="00000400000000000000" pitchFamily="2" charset="-78"/>
              </a:rPr>
              <a:t>PCA </a:t>
            </a:r>
            <a:r>
              <a:rPr lang="fa-IR" sz="2000" b="1" dirty="0">
                <a:cs typeface="B Zar" panose="00000400000000000000" pitchFamily="2" charset="-78"/>
              </a:rPr>
              <a:t> بعنوان انتخاب </a:t>
            </a:r>
            <a:r>
              <a:rPr lang="fa-IR" sz="2000" b="1" dirty="0">
                <a:solidFill>
                  <a:srgbClr val="FF0000"/>
                </a:solidFill>
                <a:cs typeface="B Zar" panose="00000400000000000000" pitchFamily="2" charset="-78"/>
              </a:rPr>
              <a:t>ارجح در وهله بعد </a:t>
            </a:r>
            <a:r>
              <a:rPr lang="fa-IR" sz="2000" b="1" dirty="0">
                <a:cs typeface="B Zar" panose="00000400000000000000" pitchFamily="2" charset="-78"/>
              </a:rPr>
              <a:t>در بین روشهای غیر نوروآگزیال عنوان شده است.</a:t>
            </a:r>
            <a:endParaRPr lang="en-US" sz="2000" b="1" dirty="0">
              <a:cs typeface="B Zar" panose="00000400000000000000" pitchFamily="2" charset="-78"/>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1632" y="2667000"/>
            <a:ext cx="4799624" cy="3124200"/>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05676" y="2667000"/>
            <a:ext cx="4498848" cy="3124200"/>
          </a:xfrm>
        </p:spPr>
      </p:pic>
    </p:spTree>
    <p:extLst>
      <p:ext uri="{BB962C8B-B14F-4D97-AF65-F5344CB8AC3E}">
        <p14:creationId xmlns:p14="http://schemas.microsoft.com/office/powerpoint/2010/main" val="13433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4000" b="1" dirty="0" smtClean="0">
                <a:cs typeface="B Zar" panose="00000400000000000000" pitchFamily="2" charset="-78"/>
              </a:rPr>
              <a:t>میلر </a:t>
            </a:r>
            <a:r>
              <a:rPr lang="en-US" sz="4000" b="1" dirty="0" smtClean="0">
                <a:cs typeface="B Zar" panose="00000400000000000000" pitchFamily="2" charset="-78"/>
              </a:rPr>
              <a:t>2015</a:t>
            </a:r>
            <a:endParaRPr lang="en-US" sz="4000" b="1" dirty="0">
              <a:cs typeface="B Zar" panose="00000400000000000000"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2563" y="710535"/>
            <a:ext cx="6240462" cy="5055929"/>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937168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cs typeface="B Zar" panose="00000400000000000000" pitchFamily="2" charset="-78"/>
              </a:rPr>
              <a:t>تجهیزات استاندارد برای زایمان بی درد</a:t>
            </a:r>
            <a:endParaRPr lang="en-US" sz="2000" dirty="0">
              <a:cs typeface="B Zar" panose="00000400000000000000"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2835" y="2161490"/>
            <a:ext cx="6240462" cy="3982820"/>
          </a:xfrm>
        </p:spPr>
      </p:pic>
      <p:sp>
        <p:nvSpPr>
          <p:cNvPr id="4" name="Text Placeholder 3"/>
          <p:cNvSpPr>
            <a:spLocks noGrp="1"/>
          </p:cNvSpPr>
          <p:nvPr>
            <p:ph type="body" sz="half" idx="2"/>
          </p:nvPr>
        </p:nvSpPr>
        <p:spPr/>
        <p:txBody>
          <a:bodyPr>
            <a:normAutofit/>
          </a:bodyPr>
          <a:lstStyle/>
          <a:p>
            <a:r>
              <a:rPr lang="fa-IR" sz="2800" b="1" dirty="0">
                <a:cs typeface="B Zar" panose="00000400000000000000" pitchFamily="2" charset="-78"/>
              </a:rPr>
              <a:t>راهنمای کشوری خدمات مامایی و زایمان</a:t>
            </a:r>
            <a:endParaRPr lang="en-US" sz="2800" dirty="0"/>
          </a:p>
        </p:txBody>
      </p:sp>
    </p:spTree>
    <p:extLst>
      <p:ext uri="{BB962C8B-B14F-4D97-AF65-F5344CB8AC3E}">
        <p14:creationId xmlns:p14="http://schemas.microsoft.com/office/powerpoint/2010/main" val="3240499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0" y="2074335"/>
            <a:ext cx="8574622" cy="2616199"/>
          </a:xfrm>
        </p:spPr>
        <p:txBody>
          <a:bodyPr>
            <a:noAutofit/>
          </a:bodyPr>
          <a:lstStyle/>
          <a:p>
            <a:pPr algn="ctr" rtl="1"/>
            <a:r>
              <a:rPr lang="fa-IR" sz="3200" b="1" dirty="0">
                <a:cs typeface="B Zar" panose="00000400000000000000" pitchFamily="2" charset="-78"/>
              </a:rPr>
              <a:t>برخلاف روش زایمان بی درد نوروآگزیال (اسپاینال / اپیدورال) در روش زایمان </a:t>
            </a:r>
            <a:r>
              <a:rPr lang="fa-IR" sz="3200" b="1" dirty="0">
                <a:solidFill>
                  <a:srgbClr val="FF0000"/>
                </a:solidFill>
                <a:cs typeface="B Zar" panose="00000400000000000000" pitchFamily="2" charset="-78"/>
              </a:rPr>
              <a:t>بیدرد وریدی </a:t>
            </a:r>
            <a:r>
              <a:rPr lang="fa-IR" sz="3200" b="1" dirty="0">
                <a:cs typeface="B Zar" panose="00000400000000000000" pitchFamily="2" charset="-78"/>
              </a:rPr>
              <a:t>(رمی فنتانیل با پمپ ) </a:t>
            </a:r>
            <a:r>
              <a:rPr lang="en-US" sz="3200" b="1" dirty="0">
                <a:cs typeface="B Zar" panose="00000400000000000000" pitchFamily="2" charset="-78"/>
              </a:rPr>
              <a:t>PCA</a:t>
            </a:r>
            <a:r>
              <a:rPr lang="fa-IR" sz="3200" b="1" dirty="0">
                <a:cs typeface="B Zar" panose="00000400000000000000" pitchFamily="2" charset="-78"/>
              </a:rPr>
              <a:t>  </a:t>
            </a:r>
            <a:r>
              <a:rPr lang="fa-IR" sz="3200" b="1" dirty="0">
                <a:solidFill>
                  <a:srgbClr val="FF0000"/>
                </a:solidFill>
                <a:cs typeface="B Zar" panose="00000400000000000000" pitchFamily="2" charset="-78"/>
              </a:rPr>
              <a:t>ورود به فاز فعال زایمان شرط شروع زایمان بی درد نیست</a:t>
            </a:r>
            <a:r>
              <a:rPr lang="fa-IR" sz="3200" b="1" dirty="0">
                <a:cs typeface="B Zar" panose="00000400000000000000" pitchFamily="2" charset="-78"/>
              </a:rPr>
              <a:t> و مداخله برای زایمان بی درد  از زمانی شروع می شود که درد بیمار از حد قابل تحمل خارج شود که این زمان در بیماران مختلف می تواند متفاوت باشد.</a:t>
            </a:r>
            <a:r>
              <a:rPr lang="en-US" sz="3200" b="1" dirty="0">
                <a:cs typeface="B Zar" panose="00000400000000000000" pitchFamily="2" charset="-78"/>
              </a:rPr>
              <a:t/>
            </a:r>
            <a:br>
              <a:rPr lang="en-US" sz="3200" b="1" dirty="0">
                <a:cs typeface="B Zar" panose="00000400000000000000" pitchFamily="2" charset="-78"/>
              </a:rPr>
            </a:br>
            <a:endParaRPr lang="en-US" sz="3200" b="1" dirty="0">
              <a:cs typeface="B Zar" panose="00000400000000000000"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82621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276726"/>
            <a:ext cx="10018713" cy="1752599"/>
          </a:xfrm>
        </p:spPr>
        <p:txBody>
          <a:bodyPr/>
          <a:lstStyle/>
          <a:p>
            <a:endParaRPr lang="en-US"/>
          </a:p>
        </p:txBody>
      </p:sp>
      <p:sp>
        <p:nvSpPr>
          <p:cNvPr id="3" name="Content Placeholder 2"/>
          <p:cNvSpPr>
            <a:spLocks noGrp="1"/>
          </p:cNvSpPr>
          <p:nvPr>
            <p:ph idx="1"/>
          </p:nvPr>
        </p:nvSpPr>
        <p:spPr>
          <a:xfrm>
            <a:off x="1484308" y="2029325"/>
            <a:ext cx="10018713" cy="3124201"/>
          </a:xfrm>
        </p:spPr>
        <p:txBody>
          <a:bodyPr>
            <a:noAutofit/>
          </a:bodyPr>
          <a:lstStyle/>
          <a:p>
            <a:pPr algn="r" rtl="1"/>
            <a:r>
              <a:rPr lang="fa-IR" sz="2800" b="1" dirty="0">
                <a:cs typeface="B Zar" panose="00000400000000000000" pitchFamily="2" charset="-78"/>
              </a:rPr>
              <a:t>زایمان بی درد در این روش با </a:t>
            </a:r>
            <a:r>
              <a:rPr lang="fa-IR" sz="2800" b="1" dirty="0">
                <a:solidFill>
                  <a:srgbClr val="FF0000"/>
                </a:solidFill>
                <a:cs typeface="B Zar" panose="00000400000000000000" pitchFamily="2" charset="-78"/>
              </a:rPr>
              <a:t>مشارکت مستقیم بیمار </a:t>
            </a:r>
            <a:r>
              <a:rPr lang="fa-IR" sz="2800" b="1" dirty="0">
                <a:cs typeface="B Zar" panose="00000400000000000000" pitchFamily="2" charset="-78"/>
              </a:rPr>
              <a:t>از نظر هماهنگی زمان تزریق دارو و </a:t>
            </a:r>
            <a:r>
              <a:rPr lang="fa-IR" sz="2800" b="1" dirty="0">
                <a:solidFill>
                  <a:srgbClr val="FF0000"/>
                </a:solidFill>
                <a:cs typeface="B Zar" panose="00000400000000000000" pitchFamily="2" charset="-78"/>
              </a:rPr>
              <a:t>توسط دکمه </a:t>
            </a:r>
            <a:r>
              <a:rPr lang="fa-IR" sz="2800" b="1" dirty="0">
                <a:cs typeface="B Zar" panose="00000400000000000000" pitchFamily="2" charset="-78"/>
              </a:rPr>
              <a:t>(</a:t>
            </a:r>
            <a:r>
              <a:rPr lang="en-US" sz="2800" b="1" dirty="0">
                <a:cs typeface="B Zar" panose="00000400000000000000" pitchFamily="2" charset="-78"/>
              </a:rPr>
              <a:t>patient control</a:t>
            </a:r>
            <a:r>
              <a:rPr lang="fa-IR" sz="2800" b="1" dirty="0">
                <a:cs typeface="B Zar" panose="00000400000000000000" pitchFamily="2" charset="-78"/>
              </a:rPr>
              <a:t>) </a:t>
            </a:r>
            <a:r>
              <a:rPr lang="en-US" sz="2800" b="1" dirty="0">
                <a:solidFill>
                  <a:srgbClr val="FF0000"/>
                </a:solidFill>
                <a:cs typeface="B Zar" panose="00000400000000000000" pitchFamily="2" charset="-78"/>
              </a:rPr>
              <a:t>PCA </a:t>
            </a:r>
            <a:r>
              <a:rPr lang="fa-IR" sz="2800" b="1" dirty="0">
                <a:cs typeface="B Zar" panose="00000400000000000000" pitchFamily="2" charset="-78"/>
              </a:rPr>
              <a:t> مخصوصی که برای همین منظور طراحی و به پمپ هوشمند مربوطه اضافه شده صورت می گیرد و نقش کارشناس بیهوشی حاضر در این پروسه مونیتورینگ و نظارت و ارزیابی مداوم متغیر های دیگر شامل </a:t>
            </a:r>
            <a:r>
              <a:rPr lang="fa-IR" sz="2800" b="1" dirty="0">
                <a:solidFill>
                  <a:srgbClr val="FF0000"/>
                </a:solidFill>
                <a:cs typeface="B Zar" panose="00000400000000000000" pitchFamily="2" charset="-78"/>
              </a:rPr>
              <a:t>دوز</a:t>
            </a:r>
            <a:r>
              <a:rPr lang="fa-IR" sz="2800" b="1" dirty="0">
                <a:cs typeface="B Zar" panose="00000400000000000000" pitchFamily="2" charset="-78"/>
              </a:rPr>
              <a:t> داروی تزریقی در هر بار (که معمولا بین </a:t>
            </a:r>
            <a:r>
              <a:rPr lang="en-US" sz="2800" b="1" dirty="0" err="1">
                <a:cs typeface="B Zar" panose="00000400000000000000" pitchFamily="2" charset="-78"/>
              </a:rPr>
              <a:t>microgra</a:t>
            </a:r>
            <a:r>
              <a:rPr lang="en-US" sz="2800" b="1" dirty="0">
                <a:solidFill>
                  <a:srgbClr val="FF0000"/>
                </a:solidFill>
                <a:cs typeface="B Zar" panose="00000400000000000000" pitchFamily="2" charset="-78"/>
              </a:rPr>
              <a:t> </a:t>
            </a:r>
            <a:r>
              <a:rPr lang="fa-IR" sz="2800" b="1" dirty="0">
                <a:solidFill>
                  <a:srgbClr val="FF0000"/>
                </a:solidFill>
                <a:cs typeface="B Zar" panose="00000400000000000000" pitchFamily="2" charset="-78"/>
              </a:rPr>
              <a:t> 20-10 </a:t>
            </a:r>
            <a:r>
              <a:rPr lang="fa-IR" sz="2800" b="1" dirty="0">
                <a:cs typeface="B Zar" panose="00000400000000000000" pitchFamily="2" charset="-78"/>
              </a:rPr>
              <a:t>است ) و </a:t>
            </a:r>
            <a:r>
              <a:rPr lang="en-US" sz="2800" b="1" dirty="0">
                <a:solidFill>
                  <a:srgbClr val="FF0000"/>
                </a:solidFill>
                <a:cs typeface="B Zar" panose="00000400000000000000" pitchFamily="2" charset="-78"/>
              </a:rPr>
              <a:t>Lock out </a:t>
            </a:r>
            <a:r>
              <a:rPr lang="en-US" sz="2800" b="1" dirty="0">
                <a:cs typeface="B Zar" panose="00000400000000000000" pitchFamily="2" charset="-78"/>
              </a:rPr>
              <a:t>time </a:t>
            </a:r>
            <a:r>
              <a:rPr lang="fa-IR" sz="2800" b="1" dirty="0">
                <a:cs typeface="B Zar" panose="00000400000000000000" pitchFamily="2" charset="-78"/>
              </a:rPr>
              <a:t> (مدت زمان غیر فعال شدن دکمه مربوط به بیمار که معمولا بین </a:t>
            </a:r>
            <a:r>
              <a:rPr lang="fa-IR" sz="2800" b="1" dirty="0">
                <a:solidFill>
                  <a:srgbClr val="FF0000"/>
                </a:solidFill>
                <a:cs typeface="B Zar" panose="00000400000000000000" pitchFamily="2" charset="-78"/>
              </a:rPr>
              <a:t>1 تا 2 دقیقه </a:t>
            </a:r>
            <a:r>
              <a:rPr lang="fa-IR" sz="2800" b="1" dirty="0">
                <a:cs typeface="B Zar" panose="00000400000000000000" pitchFamily="2" charset="-78"/>
              </a:rPr>
              <a:t>براساس </a:t>
            </a:r>
            <a:r>
              <a:rPr lang="fa-IR" sz="2800" b="1" dirty="0">
                <a:solidFill>
                  <a:srgbClr val="FF0000"/>
                </a:solidFill>
                <a:cs typeface="B Zar" panose="00000400000000000000" pitchFamily="2" charset="-78"/>
              </a:rPr>
              <a:t>پاسخ های متغیر هر  بیمار</a:t>
            </a:r>
            <a:r>
              <a:rPr lang="fa-IR" sz="2800" b="1" dirty="0">
                <a:cs typeface="B Zar" panose="00000400000000000000" pitchFamily="2" charset="-78"/>
              </a:rPr>
              <a:t> از نظر علایم حیاتی و خواب آلودگی و فواصل انقباضهای بیمار و تفاوتهای فردی هر بیمار از نظر پاسخ به بی دردی تنظیم می شود) است و براساس قضاوت خود ، تغییرات لازم را در محدوده ای که متخصص بیهوشی مشخص کرده می دهد.در کل پروسه زایمان بی درد به این روش انجام مونیتورینگ تنفسی و قلبی  عروقی مداوم با پالس اکسیمتری-</a:t>
            </a:r>
            <a:r>
              <a:rPr lang="en-US" sz="2800" b="1" dirty="0">
                <a:cs typeface="B Zar" panose="00000400000000000000" pitchFamily="2" charset="-78"/>
              </a:rPr>
              <a:t>ECG –NIBP </a:t>
            </a:r>
            <a:r>
              <a:rPr lang="fa-IR" sz="2800" b="1" dirty="0">
                <a:cs typeface="B Zar" panose="00000400000000000000" pitchFamily="2" charset="-78"/>
              </a:rPr>
              <a:t>برای مادر توسط کارشناس بیهوشی و چک مکرر انقباضات و مونیتورینگ قلب جنین توسط کارشناس  مامایی صورت می گیرد.</a:t>
            </a:r>
            <a:endParaRPr lang="en-US" sz="2800" b="1" dirty="0">
              <a:cs typeface="B Zar" panose="00000400000000000000" pitchFamily="2" charset="-78"/>
            </a:endParaRPr>
          </a:p>
          <a:p>
            <a:pPr algn="r" rtl="1"/>
            <a:endParaRPr lang="en-US" sz="2800" b="1" dirty="0">
              <a:cs typeface="B Zar" panose="00000400000000000000" pitchFamily="2" charset="-78"/>
            </a:endParaRPr>
          </a:p>
        </p:txBody>
      </p:sp>
    </p:spTree>
    <p:extLst>
      <p:ext uri="{BB962C8B-B14F-4D97-AF65-F5344CB8AC3E}">
        <p14:creationId xmlns:p14="http://schemas.microsoft.com/office/powerpoint/2010/main" val="293211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0" y="1789141"/>
            <a:ext cx="8574622" cy="2616199"/>
          </a:xfrm>
        </p:spPr>
        <p:txBody>
          <a:bodyPr>
            <a:noAutofit/>
          </a:bodyPr>
          <a:lstStyle/>
          <a:p>
            <a:pPr algn="ctr" rtl="1"/>
            <a:r>
              <a:rPr lang="fa-IR" sz="2800" b="1" dirty="0">
                <a:cs typeface="B Zar" panose="00000400000000000000" pitchFamily="2" charset="-78"/>
              </a:rPr>
              <a:t>از خصوصیات رمی فنتانیل که آن را بعنوان مخدر انتخابی برای زایمان مطرح کرد،از یک طرف قابلیت </a:t>
            </a:r>
            <a:r>
              <a:rPr lang="fa-IR" sz="2800" b="1" dirty="0">
                <a:solidFill>
                  <a:srgbClr val="FF0000"/>
                </a:solidFill>
                <a:cs typeface="B Zar" panose="00000400000000000000" pitchFamily="2" charset="-78"/>
              </a:rPr>
              <a:t>متابولیسم خطی </a:t>
            </a:r>
            <a:r>
              <a:rPr lang="fa-IR" sz="2800" b="1" dirty="0">
                <a:cs typeface="B Zar" panose="00000400000000000000" pitchFamily="2" charset="-78"/>
              </a:rPr>
              <a:t>آن ( و در نتیجه </a:t>
            </a:r>
            <a:r>
              <a:rPr lang="fa-IR" sz="2800" b="1" dirty="0">
                <a:solidFill>
                  <a:srgbClr val="FF0000"/>
                </a:solidFill>
                <a:cs typeface="B Zar" panose="00000400000000000000" pitchFamily="2" charset="-78"/>
              </a:rPr>
              <a:t>عدم تجمع دارویی در مصرف طولانی مدت </a:t>
            </a:r>
            <a:r>
              <a:rPr lang="fa-IR" sz="2800" b="1" dirty="0">
                <a:cs typeface="B Zar" panose="00000400000000000000" pitchFamily="2" charset="-78"/>
              </a:rPr>
              <a:t>آِن)است </a:t>
            </a:r>
            <a:r>
              <a:rPr lang="fa-IR" sz="2800" b="1" dirty="0" smtClean="0">
                <a:cs typeface="B Zar" panose="00000400000000000000" pitchFamily="2" charset="-78"/>
              </a:rPr>
              <a:t>و از طرف </a:t>
            </a:r>
            <a:r>
              <a:rPr lang="fa-IR" sz="2800" b="1" dirty="0">
                <a:cs typeface="B Zar" panose="00000400000000000000" pitchFamily="2" charset="-78"/>
              </a:rPr>
              <a:t>دیگر </a:t>
            </a:r>
            <a:r>
              <a:rPr lang="en-US" sz="2800" b="1" dirty="0">
                <a:cs typeface="B Zar" panose="00000400000000000000" pitchFamily="2" charset="-78"/>
              </a:rPr>
              <a:t>Ultra short acting </a:t>
            </a:r>
            <a:r>
              <a:rPr lang="fa-IR" sz="2800" b="1" dirty="0" smtClean="0">
                <a:cs typeface="B Zar" panose="00000400000000000000" pitchFamily="2" charset="-78"/>
              </a:rPr>
              <a:t>بودن آن است ( که </a:t>
            </a:r>
            <a:r>
              <a:rPr lang="fa-IR" sz="2800" b="1" dirty="0" smtClean="0">
                <a:solidFill>
                  <a:srgbClr val="FF0000"/>
                </a:solidFill>
                <a:cs typeface="B Zar" panose="00000400000000000000" pitchFamily="2" charset="-78"/>
              </a:rPr>
              <a:t>با قطع آن </a:t>
            </a:r>
            <a:r>
              <a:rPr lang="fa-IR" sz="2800" b="1" dirty="0" smtClean="0">
                <a:cs typeface="B Zar" panose="00000400000000000000" pitchFamily="2" charset="-78"/>
              </a:rPr>
              <a:t>در </a:t>
            </a:r>
            <a:r>
              <a:rPr lang="fa-IR" sz="2800" b="1" dirty="0">
                <a:cs typeface="B Zar" panose="00000400000000000000" pitchFamily="2" charset="-78"/>
              </a:rPr>
              <a:t>عرض </a:t>
            </a:r>
            <a:r>
              <a:rPr lang="fa-IR" sz="2800" b="1" dirty="0">
                <a:solidFill>
                  <a:srgbClr val="FF0000"/>
                </a:solidFill>
                <a:cs typeface="B Zar" panose="00000400000000000000" pitchFamily="2" charset="-78"/>
              </a:rPr>
              <a:t>3 تا 2 دقیقه بعد اثرش از بین می رود</a:t>
            </a:r>
            <a:r>
              <a:rPr lang="fa-IR" sz="2800" b="1" dirty="0">
                <a:cs typeface="B Zar" panose="00000400000000000000" pitchFamily="2" charset="-78"/>
              </a:rPr>
              <a:t>) و از طرف دیگر عدم وابستگی متابولیسم آن به کبد و کلیه </a:t>
            </a:r>
            <a:r>
              <a:rPr lang="fa-IR" sz="2800" b="1" dirty="0" smtClean="0">
                <a:cs typeface="B Zar" panose="00000400000000000000" pitchFamily="2" charset="-78"/>
              </a:rPr>
              <a:t>است</a:t>
            </a:r>
            <a:br>
              <a:rPr lang="fa-IR" sz="2800" b="1" dirty="0" smtClean="0">
                <a:cs typeface="B Zar" panose="00000400000000000000" pitchFamily="2" charset="-78"/>
              </a:rPr>
            </a:br>
            <a:r>
              <a:rPr lang="en-US" sz="2800" b="1" dirty="0">
                <a:cs typeface="B Zar" panose="00000400000000000000" pitchFamily="2" charset="-78"/>
              </a:rPr>
              <a:t/>
            </a:r>
            <a:br>
              <a:rPr lang="en-US" sz="2800" b="1" dirty="0">
                <a:cs typeface="B Zar" panose="00000400000000000000" pitchFamily="2" charset="-78"/>
              </a:rPr>
            </a:br>
            <a:endParaRPr lang="en-US" sz="2800" b="1" dirty="0">
              <a:cs typeface="B Zar" panose="00000400000000000000" pitchFamily="2" charset="-78"/>
            </a:endParaRPr>
          </a:p>
        </p:txBody>
      </p:sp>
      <p:sp>
        <p:nvSpPr>
          <p:cNvPr id="3" name="Subtitle 2"/>
          <p:cNvSpPr>
            <a:spLocks noGrp="1"/>
          </p:cNvSpPr>
          <p:nvPr>
            <p:ph type="subTitle" idx="1"/>
          </p:nvPr>
        </p:nvSpPr>
        <p:spPr/>
        <p:txBody>
          <a:bodyPr>
            <a:noAutofit/>
          </a:bodyPr>
          <a:lstStyle/>
          <a:p>
            <a:r>
              <a:rPr lang="fa-IR" sz="3600" b="1" dirty="0">
                <a:cs typeface="B Zar" panose="00000400000000000000" pitchFamily="2" charset="-78"/>
              </a:rPr>
              <a:t> در نتیجه امکان عبور آن از جفت و </a:t>
            </a:r>
            <a:r>
              <a:rPr lang="fa-IR" sz="3600" b="1" dirty="0">
                <a:solidFill>
                  <a:srgbClr val="FF0000"/>
                </a:solidFill>
                <a:cs typeface="B Zar" panose="00000400000000000000" pitchFamily="2" charset="-78"/>
              </a:rPr>
              <a:t>ورود</a:t>
            </a:r>
            <a:r>
              <a:rPr lang="fa-IR" sz="3600" b="1" dirty="0">
                <a:cs typeface="B Zar" panose="00000400000000000000" pitchFamily="2" charset="-78"/>
              </a:rPr>
              <a:t> به </a:t>
            </a:r>
            <a:r>
              <a:rPr lang="fa-IR" sz="3600" b="1" dirty="0">
                <a:solidFill>
                  <a:srgbClr val="FF0000"/>
                </a:solidFill>
                <a:cs typeface="B Zar" panose="00000400000000000000" pitchFamily="2" charset="-78"/>
              </a:rPr>
              <a:t>گردش خون جنینی </a:t>
            </a:r>
            <a:r>
              <a:rPr lang="fa-IR" sz="3600" b="1" dirty="0">
                <a:cs typeface="B Zar" panose="00000400000000000000" pitchFamily="2" charset="-78"/>
              </a:rPr>
              <a:t>(با روش مذکور در فوق) </a:t>
            </a:r>
            <a:r>
              <a:rPr lang="fa-IR" sz="3600" b="1" dirty="0">
                <a:solidFill>
                  <a:srgbClr val="FF0000"/>
                </a:solidFill>
                <a:cs typeface="B Zar" panose="00000400000000000000" pitchFamily="2" charset="-78"/>
              </a:rPr>
              <a:t>نزدیک به صفر </a:t>
            </a:r>
            <a:r>
              <a:rPr lang="fa-IR" sz="3600" b="1" dirty="0">
                <a:cs typeface="B Zar" panose="00000400000000000000" pitchFamily="2" charset="-78"/>
              </a:rPr>
              <a:t>است.</a:t>
            </a:r>
            <a:endParaRPr lang="en-US" sz="3600" dirty="0"/>
          </a:p>
        </p:txBody>
      </p:sp>
    </p:spTree>
    <p:extLst>
      <p:ext uri="{BB962C8B-B14F-4D97-AF65-F5344CB8AC3E}">
        <p14:creationId xmlns:p14="http://schemas.microsoft.com/office/powerpoint/2010/main" val="539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3200" b="1" dirty="0">
                <a:cs typeface="B Zar" panose="00000400000000000000" pitchFamily="2" charset="-78"/>
              </a:rPr>
              <a:t>برای شبیه سازی حداکثری گازهای خونی مادر نسبت به حالت فیزیولوژیک در این روش </a:t>
            </a:r>
            <a:r>
              <a:rPr lang="fa-IR" sz="3200" b="1" dirty="0">
                <a:solidFill>
                  <a:srgbClr val="FF0000"/>
                </a:solidFill>
                <a:cs typeface="B Zar" panose="00000400000000000000" pitchFamily="2" charset="-78"/>
              </a:rPr>
              <a:t>اکسیژن</a:t>
            </a:r>
            <a:r>
              <a:rPr lang="fa-IR" sz="3200" b="1" dirty="0">
                <a:cs typeface="B Zar" panose="00000400000000000000" pitchFamily="2" charset="-78"/>
              </a:rPr>
              <a:t> مکمل </a:t>
            </a:r>
            <a:r>
              <a:rPr lang="fa-IR" sz="3200" b="1" dirty="0">
                <a:solidFill>
                  <a:srgbClr val="FF0000"/>
                </a:solidFill>
                <a:cs typeface="B Zar" panose="00000400000000000000" pitchFamily="2" charset="-78"/>
              </a:rPr>
              <a:t>حتما با کانول بینی </a:t>
            </a:r>
            <a:r>
              <a:rPr lang="fa-IR" sz="3200" b="1" dirty="0">
                <a:cs typeface="B Zar" panose="00000400000000000000" pitchFamily="2" charset="-78"/>
              </a:rPr>
              <a:t>ارائه می شود.</a:t>
            </a:r>
            <a:r>
              <a:rPr lang="en-US" sz="3200" b="1" dirty="0">
                <a:cs typeface="B Zar" panose="00000400000000000000" pitchFamily="2" charset="-78"/>
              </a:rPr>
              <a:t/>
            </a:r>
            <a:br>
              <a:rPr lang="en-US" sz="3200" b="1" dirty="0">
                <a:cs typeface="B Zar" panose="00000400000000000000" pitchFamily="2" charset="-78"/>
              </a:rPr>
            </a:br>
            <a:endParaRPr lang="en-US" sz="3200" b="1" dirty="0">
              <a:cs typeface="B Zar" panose="00000400000000000000" pitchFamily="2" charset="-78"/>
            </a:endParaRPr>
          </a:p>
        </p:txBody>
      </p:sp>
      <p:sp>
        <p:nvSpPr>
          <p:cNvPr id="3" name="Content Placeholder 2"/>
          <p:cNvSpPr>
            <a:spLocks noGrp="1"/>
          </p:cNvSpPr>
          <p:nvPr>
            <p:ph idx="1"/>
          </p:nvPr>
        </p:nvSpPr>
        <p:spPr/>
        <p:txBody>
          <a:bodyPr>
            <a:noAutofit/>
          </a:bodyPr>
          <a:lstStyle/>
          <a:p>
            <a:pPr algn="ctr" rtl="1"/>
            <a:r>
              <a:rPr lang="fa-IR" sz="3600" b="1" dirty="0">
                <a:cs typeface="B Zar" panose="00000400000000000000" pitchFamily="2" charset="-78"/>
              </a:rPr>
              <a:t>زایمان بی درد به روش فوق تا زمانی ادامه می یابد که از نظر مامایی در روند زایمان مشکلی پیش نیاید.معمولا در صورت</a:t>
            </a:r>
            <a:r>
              <a:rPr lang="fa-IR" sz="3600" b="1" dirty="0">
                <a:solidFill>
                  <a:srgbClr val="FF0000"/>
                </a:solidFill>
                <a:cs typeface="B Zar" panose="00000400000000000000" pitchFamily="2" charset="-78"/>
              </a:rPr>
              <a:t> بروز مشکل </a:t>
            </a:r>
            <a:r>
              <a:rPr lang="fa-IR" sz="3600" b="1" dirty="0">
                <a:cs typeface="B Zar" panose="00000400000000000000" pitchFamily="2" charset="-78"/>
              </a:rPr>
              <a:t>برای شفاف شدن وضعیت بیمار از نظر </a:t>
            </a:r>
            <a:r>
              <a:rPr lang="fa-IR" sz="3600" b="1" dirty="0">
                <a:solidFill>
                  <a:srgbClr val="FF0000"/>
                </a:solidFill>
                <a:cs typeface="B Zar" panose="00000400000000000000" pitchFamily="2" charset="-78"/>
              </a:rPr>
              <a:t>مامایی</a:t>
            </a:r>
            <a:r>
              <a:rPr lang="fa-IR" sz="3600" b="1" dirty="0">
                <a:cs typeface="B Zar" panose="00000400000000000000" pitchFamily="2" charset="-78"/>
              </a:rPr>
              <a:t> با توصیه متخصص زنان به </a:t>
            </a:r>
            <a:r>
              <a:rPr lang="fa-IR" sz="3600" b="1" dirty="0">
                <a:solidFill>
                  <a:srgbClr val="FF0000"/>
                </a:solidFill>
                <a:cs typeface="B Zar" panose="00000400000000000000" pitchFamily="2" charset="-78"/>
              </a:rPr>
              <a:t>صورت موقت</a:t>
            </a:r>
            <a:r>
              <a:rPr lang="fa-IR" sz="3600" b="1" dirty="0">
                <a:cs typeface="B Zar" panose="00000400000000000000" pitchFamily="2" charset="-78"/>
              </a:rPr>
              <a:t>، زایمان </a:t>
            </a:r>
            <a:br>
              <a:rPr lang="fa-IR" sz="3600" b="1" dirty="0">
                <a:cs typeface="B Zar" panose="00000400000000000000" pitchFamily="2" charset="-78"/>
              </a:rPr>
            </a:br>
            <a:r>
              <a:rPr lang="fa-IR" sz="3600" b="1" dirty="0">
                <a:cs typeface="B Zar" panose="00000400000000000000" pitchFamily="2" charset="-78"/>
              </a:rPr>
              <a:t>بی درد وریدی </a:t>
            </a:r>
            <a:r>
              <a:rPr lang="fa-IR" sz="3600" b="1" dirty="0">
                <a:solidFill>
                  <a:srgbClr val="FF0000"/>
                </a:solidFill>
                <a:cs typeface="B Zar" panose="00000400000000000000" pitchFamily="2" charset="-78"/>
              </a:rPr>
              <a:t>متوقف</a:t>
            </a:r>
            <a:r>
              <a:rPr lang="fa-IR" sz="3600" b="1" dirty="0">
                <a:cs typeface="B Zar" panose="00000400000000000000" pitchFamily="2" charset="-78"/>
              </a:rPr>
              <a:t> شده و برای ادامه روند مجددا تصمیم گیری می شود. </a:t>
            </a:r>
            <a:endParaRPr lang="en-US" sz="3600" b="1" dirty="0">
              <a:cs typeface="B Zar" panose="00000400000000000000" pitchFamily="2" charset="-78"/>
            </a:endParaRPr>
          </a:p>
        </p:txBody>
      </p:sp>
    </p:spTree>
    <p:extLst>
      <p:ext uri="{BB962C8B-B14F-4D97-AF65-F5344CB8AC3E}">
        <p14:creationId xmlns:p14="http://schemas.microsoft.com/office/powerpoint/2010/main" val="124630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a:cs typeface="B Zar" panose="00000400000000000000" pitchFamily="2" charset="-78"/>
              </a:rPr>
              <a:t>روشهای دارویی داخل وریدی کنترل درد زایمان</a:t>
            </a:r>
            <a:endParaRPr lang="en-US" b="1" dirty="0">
              <a:cs typeface="B Zar" panose="00000400000000000000" pitchFamily="2" charset="-78"/>
            </a:endParaRPr>
          </a:p>
        </p:txBody>
      </p:sp>
      <p:sp>
        <p:nvSpPr>
          <p:cNvPr id="3" name="Subtitle 2"/>
          <p:cNvSpPr>
            <a:spLocks noGrp="1"/>
          </p:cNvSpPr>
          <p:nvPr>
            <p:ph type="subTitle" idx="1"/>
          </p:nvPr>
        </p:nvSpPr>
        <p:spPr/>
        <p:txBody>
          <a:bodyPr>
            <a:noAutofit/>
          </a:bodyPr>
          <a:lstStyle/>
          <a:p>
            <a:r>
              <a:rPr lang="fa-IR" sz="2800" dirty="0" smtClean="0">
                <a:cs typeface="B Zar" panose="00000400000000000000" pitchFamily="2" charset="-78"/>
              </a:rPr>
              <a:t>ارائه دهنده: دکتر مسعود حمیدی</a:t>
            </a:r>
          </a:p>
          <a:p>
            <a:r>
              <a:rPr lang="fa-IR" sz="2800" dirty="0" smtClean="0">
                <a:cs typeface="B Zar" panose="00000400000000000000" pitchFamily="2" charset="-78"/>
              </a:rPr>
              <a:t>متخصص بیهوشی</a:t>
            </a:r>
            <a:endParaRPr lang="fa-IR" sz="2800" dirty="0">
              <a:cs typeface="B Zar" panose="00000400000000000000" pitchFamily="2" charset="-78"/>
            </a:endParaRPr>
          </a:p>
          <a:p>
            <a:r>
              <a:rPr lang="fa-IR" sz="2800" dirty="0" smtClean="0">
                <a:cs typeface="B Zar" panose="00000400000000000000" pitchFamily="2" charset="-78"/>
              </a:rPr>
              <a:t>بیمارستان 29 بهمن </a:t>
            </a:r>
          </a:p>
          <a:p>
            <a:r>
              <a:rPr lang="fa-IR" sz="2800" dirty="0" smtClean="0">
                <a:cs typeface="B Zar" panose="00000400000000000000" pitchFamily="2" charset="-78"/>
              </a:rPr>
              <a:t>مدیریت درمان تامین اجتماعی استان آذربایجان شرقی</a:t>
            </a:r>
            <a:endParaRPr lang="en-US" sz="2800" dirty="0" smtClean="0">
              <a:cs typeface="B Zar" panose="00000400000000000000" pitchFamily="2" charset="-78"/>
            </a:endParaRPr>
          </a:p>
        </p:txBody>
      </p:sp>
      <p:sp>
        <p:nvSpPr>
          <p:cNvPr id="4" name="Slide Number Placeholder 3"/>
          <p:cNvSpPr>
            <a:spLocks noGrp="1"/>
          </p:cNvSpPr>
          <p:nvPr>
            <p:ph type="sldNum" sz="quarter" idx="12"/>
          </p:nvPr>
        </p:nvSpPr>
        <p:spPr/>
        <p:txBody>
          <a:bodyPr/>
          <a:lstStyle/>
          <a:p>
            <a:fld id="{45A1E4B3-9993-4204-B5FC-AAE045B3A7F9}" type="slidenum">
              <a:rPr lang="en-US" smtClean="0"/>
              <a:t>2</a:t>
            </a:fld>
            <a:endParaRPr lang="en-US"/>
          </a:p>
        </p:txBody>
      </p:sp>
    </p:spTree>
    <p:extLst>
      <p:ext uri="{BB962C8B-B14F-4D97-AF65-F5344CB8AC3E}">
        <p14:creationId xmlns:p14="http://schemas.microsoft.com/office/powerpoint/2010/main" val="1723083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ctr" rtl="1"/>
            <a:r>
              <a:rPr lang="fa-IR" sz="3200" b="1" dirty="0">
                <a:cs typeface="B Zar" panose="00000400000000000000" pitchFamily="2" charset="-78"/>
              </a:rPr>
              <a:t>در صورت تصمیم به ادامه بی دردی و یا </a:t>
            </a:r>
            <a:r>
              <a:rPr lang="fa-IR" sz="3200" b="1" dirty="0">
                <a:solidFill>
                  <a:srgbClr val="FF0000"/>
                </a:solidFill>
                <a:cs typeface="B Zar" panose="00000400000000000000" pitchFamily="2" charset="-78"/>
              </a:rPr>
              <a:t>در صورت عدم </a:t>
            </a:r>
            <a:r>
              <a:rPr lang="fa-IR" sz="3200" b="1" dirty="0">
                <a:cs typeface="B Zar" panose="00000400000000000000" pitchFamily="2" charset="-78"/>
              </a:rPr>
              <a:t>ایجاد </a:t>
            </a:r>
            <a:r>
              <a:rPr lang="fa-IR" sz="3200" b="1" dirty="0">
                <a:solidFill>
                  <a:srgbClr val="FF0000"/>
                </a:solidFill>
                <a:cs typeface="B Zar" panose="00000400000000000000" pitchFamily="2" charset="-78"/>
              </a:rPr>
              <a:t>مشکل</a:t>
            </a:r>
            <a:r>
              <a:rPr lang="fa-IR" sz="3200" b="1" dirty="0">
                <a:cs typeface="B Zar" panose="00000400000000000000" pitchFamily="2" charset="-78"/>
              </a:rPr>
              <a:t> در روند مامائی، زایمان بی درد </a:t>
            </a:r>
            <a:r>
              <a:rPr lang="fa-IR" sz="3200" b="1" dirty="0">
                <a:solidFill>
                  <a:srgbClr val="FF0000"/>
                </a:solidFill>
                <a:cs typeface="B Zar" panose="00000400000000000000" pitchFamily="2" charset="-78"/>
              </a:rPr>
              <a:t>تا کامل شدن دیلاتاسیون </a:t>
            </a:r>
            <a:r>
              <a:rPr lang="fa-IR" sz="3200" b="1" dirty="0">
                <a:cs typeface="B Zar" panose="00000400000000000000" pitchFamily="2" charset="-78"/>
              </a:rPr>
              <a:t>با دوز مذکور</a:t>
            </a:r>
            <a:r>
              <a:rPr lang="fa-IR" sz="3200" b="1" dirty="0">
                <a:solidFill>
                  <a:srgbClr val="FF0000"/>
                </a:solidFill>
                <a:cs typeface="B Zar" panose="00000400000000000000" pitchFamily="2" charset="-78"/>
              </a:rPr>
              <a:t> ادامه </a:t>
            </a:r>
            <a:r>
              <a:rPr lang="fa-IR" sz="3200" b="1" dirty="0">
                <a:cs typeface="B Zar" panose="00000400000000000000" pitchFamily="2" charset="-78"/>
              </a:rPr>
              <a:t>می یابد و </a:t>
            </a:r>
            <a:r>
              <a:rPr lang="fa-IR" sz="3200" b="1" dirty="0">
                <a:solidFill>
                  <a:srgbClr val="FF0000"/>
                </a:solidFill>
                <a:cs typeface="B Zar" panose="00000400000000000000" pitchFamily="2" charset="-78"/>
              </a:rPr>
              <a:t>بعد ازآن </a:t>
            </a:r>
            <a:r>
              <a:rPr lang="fa-IR" sz="3200" b="1" dirty="0">
                <a:cs typeface="B Zar" panose="00000400000000000000" pitchFamily="2" charset="-78"/>
              </a:rPr>
              <a:t>برای استفاده بیشتر از همکاری بیمار برای زایمان طبیعی </a:t>
            </a:r>
            <a:r>
              <a:rPr lang="fa-IR" sz="3200" b="1" dirty="0">
                <a:solidFill>
                  <a:srgbClr val="FF0000"/>
                </a:solidFill>
                <a:cs typeface="B Zar" panose="00000400000000000000" pitchFamily="2" charset="-78"/>
              </a:rPr>
              <a:t>تا کرونینگ بیمار دوز دارو نصف </a:t>
            </a:r>
            <a:r>
              <a:rPr lang="fa-IR" sz="3200" b="1" dirty="0">
                <a:cs typeface="B Zar" panose="00000400000000000000" pitchFamily="2" charset="-78"/>
              </a:rPr>
              <a:t>می شود و </a:t>
            </a:r>
            <a:r>
              <a:rPr lang="fa-IR" sz="3200" b="1" dirty="0">
                <a:solidFill>
                  <a:srgbClr val="FF0000"/>
                </a:solidFill>
                <a:cs typeface="B Zar" panose="00000400000000000000" pitchFamily="2" charset="-78"/>
              </a:rPr>
              <a:t>یا</a:t>
            </a:r>
            <a:r>
              <a:rPr lang="fa-IR" sz="3200" b="1" dirty="0">
                <a:cs typeface="B Zar" panose="00000400000000000000" pitchFamily="2" charset="-78"/>
              </a:rPr>
              <a:t> به جای دوزهای متناوب </a:t>
            </a:r>
            <a:r>
              <a:rPr lang="en-US" sz="3200" b="1" dirty="0">
                <a:cs typeface="B Zar" panose="00000400000000000000" pitchFamily="2" charset="-78"/>
              </a:rPr>
              <a:t>PCA </a:t>
            </a:r>
            <a:r>
              <a:rPr lang="fa-IR" sz="3200" b="1" dirty="0">
                <a:cs typeface="B Zar" panose="00000400000000000000" pitchFamily="2" charset="-78"/>
              </a:rPr>
              <a:t>به </a:t>
            </a:r>
            <a:r>
              <a:rPr lang="fa-IR" sz="3200" b="1" dirty="0">
                <a:solidFill>
                  <a:srgbClr val="FF0000"/>
                </a:solidFill>
                <a:cs typeface="B Zar" panose="00000400000000000000" pitchFamily="2" charset="-78"/>
              </a:rPr>
              <a:t>صورت انفوزیون ادامه </a:t>
            </a:r>
            <a:r>
              <a:rPr lang="fa-IR" sz="3200" b="1" dirty="0">
                <a:cs typeface="B Zar" panose="00000400000000000000" pitchFamily="2" charset="-78"/>
              </a:rPr>
              <a:t>می یابد و </a:t>
            </a:r>
            <a:r>
              <a:rPr lang="fa-IR" sz="3200" b="1" dirty="0">
                <a:solidFill>
                  <a:srgbClr val="FF0000"/>
                </a:solidFill>
                <a:cs typeface="B Zar" panose="00000400000000000000" pitchFamily="2" charset="-78"/>
              </a:rPr>
              <a:t>بعد از کرونینگ </a:t>
            </a:r>
            <a:r>
              <a:rPr lang="fa-IR" sz="3200" b="1" dirty="0">
                <a:cs typeface="B Zar" panose="00000400000000000000" pitchFamily="2" charset="-78"/>
              </a:rPr>
              <a:t>برای اطمینان کامل از عدم ارتباط دپرسیون تنفسی احتمالی جنین موقع تولد با عوارض دارویی احتمالی، </a:t>
            </a:r>
            <a:r>
              <a:rPr lang="fa-IR" sz="3200" b="1" dirty="0">
                <a:solidFill>
                  <a:srgbClr val="FF0000"/>
                </a:solidFill>
                <a:cs typeface="B Zar" panose="00000400000000000000" pitchFamily="2" charset="-78"/>
              </a:rPr>
              <a:t>مداخله دارویی پایان </a:t>
            </a:r>
            <a:r>
              <a:rPr lang="fa-IR" sz="3200" b="1" dirty="0">
                <a:cs typeface="B Zar" panose="00000400000000000000" pitchFamily="2" charset="-78"/>
              </a:rPr>
              <a:t>می </a:t>
            </a:r>
            <a:r>
              <a:rPr lang="fa-IR" sz="3200" b="1" dirty="0">
                <a:solidFill>
                  <a:srgbClr val="FF0000"/>
                </a:solidFill>
                <a:cs typeface="B Zar" panose="00000400000000000000" pitchFamily="2" charset="-78"/>
              </a:rPr>
              <a:t>یابدولی مونیتورینگ </a:t>
            </a:r>
            <a:r>
              <a:rPr lang="fa-IR" sz="3200" b="1" dirty="0">
                <a:cs typeface="B Zar" panose="00000400000000000000" pitchFamily="2" charset="-78"/>
              </a:rPr>
              <a:t>بیمار توسط کارشناس بیهوشی تا بعد از زایمان بیمار و ارزیابی جنین موقع تولد </a:t>
            </a:r>
            <a:r>
              <a:rPr lang="fa-IR" sz="3200" b="1" dirty="0">
                <a:solidFill>
                  <a:srgbClr val="FF0000"/>
                </a:solidFill>
                <a:cs typeface="B Zar" panose="00000400000000000000" pitchFamily="2" charset="-78"/>
              </a:rPr>
              <a:t>ادامه</a:t>
            </a:r>
            <a:r>
              <a:rPr lang="fa-IR" sz="3200" b="1" dirty="0">
                <a:cs typeface="B Zar" panose="00000400000000000000" pitchFamily="2" charset="-78"/>
              </a:rPr>
              <a:t> می یابد.</a:t>
            </a:r>
            <a:endParaRPr lang="en-US" sz="3200" b="1" dirty="0">
              <a:cs typeface="B Zar" panose="00000400000000000000" pitchFamily="2" charset="-78"/>
            </a:endParaRPr>
          </a:p>
        </p:txBody>
      </p:sp>
    </p:spTree>
    <p:extLst>
      <p:ext uri="{BB962C8B-B14F-4D97-AF65-F5344CB8AC3E}">
        <p14:creationId xmlns:p14="http://schemas.microsoft.com/office/powerpoint/2010/main" val="63359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Zar" panose="00000400000000000000" pitchFamily="2" charset="-78"/>
              </a:rPr>
              <a:t>اصلی ترین علت شکست طرحهای زایمان بی درد در سیستم سلامت تا کنون عدم هماهنگی </a:t>
            </a:r>
            <a:r>
              <a:rPr lang="fa-IR" dirty="0" smtClean="0">
                <a:cs typeface="B Zar" panose="00000400000000000000" pitchFamily="2" charset="-78"/>
              </a:rPr>
              <a:t>چهار </a:t>
            </a:r>
            <a:r>
              <a:rPr lang="fa-IR" dirty="0">
                <a:cs typeface="B Zar" panose="00000400000000000000" pitchFamily="2" charset="-78"/>
              </a:rPr>
              <a:t>بردار اصلی آن (گروه بیهوشی-زنان و </a:t>
            </a:r>
            <a:r>
              <a:rPr lang="fa-IR" dirty="0" smtClean="0">
                <a:cs typeface="B Zar" panose="00000400000000000000" pitchFamily="2" charset="-78"/>
              </a:rPr>
              <a:t>مامایی-بیمار و نوزاد)بوده </a:t>
            </a:r>
            <a:r>
              <a:rPr lang="fa-IR" dirty="0">
                <a:cs typeface="B Zar" panose="00000400000000000000" pitchFamily="2" charset="-78"/>
              </a:rPr>
              <a:t>است:</a:t>
            </a:r>
            <a:r>
              <a:rPr lang="en-US" dirty="0">
                <a:cs typeface="B Zar" panose="00000400000000000000" pitchFamily="2" charset="-78"/>
              </a:rPr>
              <a:t/>
            </a:r>
            <a:br>
              <a:rPr lang="en-US" dirty="0">
                <a:cs typeface="B Zar" panose="00000400000000000000" pitchFamily="2" charset="-78"/>
              </a:rPr>
            </a:br>
            <a:endParaRPr lang="en-US" dirty="0"/>
          </a:p>
        </p:txBody>
      </p:sp>
      <p:sp>
        <p:nvSpPr>
          <p:cNvPr id="3" name="Content Placeholder 2"/>
          <p:cNvSpPr>
            <a:spLocks noGrp="1"/>
          </p:cNvSpPr>
          <p:nvPr>
            <p:ph idx="1"/>
          </p:nvPr>
        </p:nvSpPr>
        <p:spPr>
          <a:xfrm>
            <a:off x="1893383" y="2979820"/>
            <a:ext cx="10018713" cy="3124201"/>
          </a:xfrm>
        </p:spPr>
        <p:txBody>
          <a:bodyPr>
            <a:noAutofit/>
          </a:bodyPr>
          <a:lstStyle/>
          <a:p>
            <a:pPr algn="r" rtl="1"/>
            <a:r>
              <a:rPr lang="fa-IR" sz="2800" dirty="0" smtClean="0">
                <a:cs typeface="B Zar" panose="00000400000000000000" pitchFamily="2" charset="-78"/>
              </a:rPr>
              <a:t>مثلا </a:t>
            </a:r>
            <a:r>
              <a:rPr lang="fa-IR" sz="2800" dirty="0">
                <a:cs typeface="B Zar" panose="00000400000000000000" pitchFamily="2" charset="-78"/>
              </a:rPr>
              <a:t>در مورد انتونکس نارضایتی بیماران از بیدردی ناکافی و عوارض جانبی آن مثل تهوع و نارضایتی پرستاران بیهوشی و مامایی از عوارض بالقوه و احتمالی ژنتیکی و زیستی آن باعث عدم همکاری مناسب در اجرای آن بوده است.</a:t>
            </a:r>
            <a:endParaRPr lang="en-US" sz="2800" dirty="0">
              <a:cs typeface="B Zar" panose="00000400000000000000" pitchFamily="2" charset="-78"/>
            </a:endParaRPr>
          </a:p>
          <a:p>
            <a:pPr algn="r" rtl="1"/>
            <a:r>
              <a:rPr lang="fa-IR" sz="2800" dirty="0">
                <a:cs typeface="B Zar" panose="00000400000000000000" pitchFamily="2" charset="-78"/>
              </a:rPr>
              <a:t>در مورد روشهای نوروآگزیال نیز ترس عمومی بیماران از اقدامات نوروآگزیال (اسپانیال – اپیدورال) از یک طرف و اثرات بلوک حرکتی غیر قابل ریورس آنها (که باعث کاهش همکاری بیمار برای زایمان طبیعی می گردد) عامل قطع همکاری گروه زنان مامایی بوده و از طرف دیگر اینکه اقدامات نوروآگزیال(اسپانیال/اپیدورال)، نیازمند رعایت کامل شرایط استریلیتی است، یک محیط غیر مطمئن از نظر استریلیتی ( اتاق زایمان) عامل محدود کننده آن از سوی گروه بیهوشی به حساب می آید.</a:t>
            </a:r>
            <a:endParaRPr lang="en-US" sz="2800" dirty="0">
              <a:cs typeface="B Zar" panose="00000400000000000000" pitchFamily="2" charset="-78"/>
            </a:endParaRPr>
          </a:p>
          <a:p>
            <a:pPr algn="r"/>
            <a:endParaRPr lang="en-US" sz="2800" dirty="0">
              <a:cs typeface="B Zar" panose="00000400000000000000" pitchFamily="2" charset="-78"/>
            </a:endParaRPr>
          </a:p>
        </p:txBody>
      </p:sp>
    </p:spTree>
    <p:extLst>
      <p:ext uri="{BB962C8B-B14F-4D97-AF65-F5344CB8AC3E}">
        <p14:creationId xmlns:p14="http://schemas.microsoft.com/office/powerpoint/2010/main" val="1162509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cs typeface="B Zar" panose="00000400000000000000" pitchFamily="2" charset="-78"/>
              </a:rPr>
              <a:t>به نظر می سرد </a:t>
            </a:r>
            <a:r>
              <a:rPr lang="fa-IR" b="1" dirty="0">
                <a:solidFill>
                  <a:srgbClr val="FF0000"/>
                </a:solidFill>
                <a:cs typeface="B Zar" panose="00000400000000000000" pitchFamily="2" charset="-78"/>
              </a:rPr>
              <a:t>علت استقبال بی نظیر </a:t>
            </a:r>
            <a:r>
              <a:rPr lang="fa-IR" b="1" dirty="0">
                <a:cs typeface="B Zar" panose="00000400000000000000" pitchFamily="2" charset="-78"/>
              </a:rPr>
              <a:t>از روش زایمان بی درد </a:t>
            </a:r>
            <a:r>
              <a:rPr lang="fa-IR" b="1" dirty="0">
                <a:solidFill>
                  <a:srgbClr val="FF0000"/>
                </a:solidFill>
                <a:cs typeface="B Zar" panose="00000400000000000000" pitchFamily="2" charset="-78"/>
              </a:rPr>
              <a:t>وریدی</a:t>
            </a:r>
            <a:r>
              <a:rPr lang="fa-IR" b="1" dirty="0">
                <a:cs typeface="B Zar" panose="00000400000000000000" pitchFamily="2" charset="-78"/>
              </a:rPr>
              <a:t> به روش مذکور حداکثر هماهنگی بین چهار بردار اصلی فوق می باشد:</a:t>
            </a:r>
            <a:r>
              <a:rPr lang="en-US" b="1" dirty="0">
                <a:cs typeface="B Zar" panose="00000400000000000000" pitchFamily="2" charset="-78"/>
              </a:rPr>
              <a:t/>
            </a:r>
            <a:br>
              <a:rPr lang="en-US" b="1" dirty="0">
                <a:cs typeface="B Zar" panose="00000400000000000000" pitchFamily="2" charset="-78"/>
              </a:rPr>
            </a:br>
            <a:r>
              <a:rPr lang="en-US" dirty="0"/>
              <a:t/>
            </a:r>
            <a:br>
              <a:rPr lang="en-US" dirty="0"/>
            </a:br>
            <a:endParaRPr lang="en-US" dirty="0"/>
          </a:p>
        </p:txBody>
      </p:sp>
      <p:sp>
        <p:nvSpPr>
          <p:cNvPr id="3" name="Content Placeholder 2"/>
          <p:cNvSpPr>
            <a:spLocks noGrp="1"/>
          </p:cNvSpPr>
          <p:nvPr>
            <p:ph idx="1"/>
          </p:nvPr>
        </p:nvSpPr>
        <p:spPr/>
        <p:txBody>
          <a:bodyPr>
            <a:noAutofit/>
          </a:bodyPr>
          <a:lstStyle/>
          <a:p>
            <a:pPr algn="r" rtl="1"/>
            <a:r>
              <a:rPr lang="fa-IR" b="1" dirty="0">
                <a:cs typeface="B Zar" panose="00000400000000000000" pitchFamily="2" charset="-78"/>
              </a:rPr>
              <a:t>1-</a:t>
            </a:r>
            <a:r>
              <a:rPr lang="fa-IR" b="1" dirty="0">
                <a:solidFill>
                  <a:srgbClr val="FF0000"/>
                </a:solidFill>
                <a:cs typeface="B Zar" panose="00000400000000000000" pitchFamily="2" charset="-78"/>
              </a:rPr>
              <a:t>کمتر تهاجمی بودن </a:t>
            </a:r>
            <a:r>
              <a:rPr lang="fa-IR" b="1" dirty="0">
                <a:cs typeface="B Zar" panose="00000400000000000000" pitchFamily="2" charset="-78"/>
              </a:rPr>
              <a:t>این روش از دید بیماران </a:t>
            </a:r>
            <a:endParaRPr lang="en-US" b="1" dirty="0">
              <a:cs typeface="B Zar" panose="00000400000000000000" pitchFamily="2" charset="-78"/>
            </a:endParaRPr>
          </a:p>
          <a:p>
            <a:pPr algn="r" rtl="1"/>
            <a:r>
              <a:rPr lang="fa-IR" b="1" dirty="0">
                <a:cs typeface="B Zar" panose="00000400000000000000" pitchFamily="2" charset="-78"/>
              </a:rPr>
              <a:t>2-قدرت مانور بسیار بالای آن از نظر </a:t>
            </a:r>
            <a:r>
              <a:rPr lang="fa-IR" b="1" dirty="0">
                <a:solidFill>
                  <a:srgbClr val="FF0000"/>
                </a:solidFill>
                <a:cs typeface="B Zar" panose="00000400000000000000" pitchFamily="2" charset="-78"/>
              </a:rPr>
              <a:t>قابلیت ریورس فوق سریع </a:t>
            </a:r>
            <a:r>
              <a:rPr lang="fa-IR" b="1" dirty="0">
                <a:cs typeface="B Zar" panose="00000400000000000000" pitchFamily="2" charset="-78"/>
              </a:rPr>
              <a:t>(کمتر از 3 دقیقه) از دید گروه زنان مامایی </a:t>
            </a:r>
            <a:endParaRPr lang="en-US" b="1" dirty="0">
              <a:cs typeface="B Zar" panose="00000400000000000000" pitchFamily="2" charset="-78"/>
            </a:endParaRPr>
          </a:p>
          <a:p>
            <a:pPr algn="r" rtl="1"/>
            <a:r>
              <a:rPr lang="fa-IR" b="1" dirty="0">
                <a:cs typeface="B Zar" panose="00000400000000000000" pitchFamily="2" charset="-78"/>
              </a:rPr>
              <a:t>3-قدرت مانور آن از نظر</a:t>
            </a:r>
            <a:r>
              <a:rPr lang="fa-IR" b="1" dirty="0">
                <a:solidFill>
                  <a:srgbClr val="FF0000"/>
                </a:solidFill>
                <a:cs typeface="B Zar" panose="00000400000000000000" pitchFamily="2" charset="-78"/>
              </a:rPr>
              <a:t> شروع اثر بسیار سریع </a:t>
            </a:r>
            <a:r>
              <a:rPr lang="fa-IR" b="1" dirty="0">
                <a:cs typeface="B Zar" panose="00000400000000000000" pitchFamily="2" charset="-78"/>
              </a:rPr>
              <a:t>آن از دید بیماران </a:t>
            </a:r>
            <a:endParaRPr lang="en-US" b="1" dirty="0">
              <a:cs typeface="B Zar" panose="00000400000000000000" pitchFamily="2" charset="-78"/>
            </a:endParaRPr>
          </a:p>
          <a:p>
            <a:pPr algn="r" rtl="1"/>
            <a:r>
              <a:rPr lang="fa-IR" b="1" dirty="0">
                <a:cs typeface="B Zar" panose="00000400000000000000" pitchFamily="2" charset="-78"/>
              </a:rPr>
              <a:t>4-</a:t>
            </a:r>
            <a:r>
              <a:rPr lang="fa-IR" b="1" dirty="0">
                <a:solidFill>
                  <a:srgbClr val="FF0000"/>
                </a:solidFill>
                <a:cs typeface="B Zar" panose="00000400000000000000" pitchFamily="2" charset="-78"/>
              </a:rPr>
              <a:t>عدم وجود محدودیت زمانی </a:t>
            </a:r>
            <a:r>
              <a:rPr lang="fa-IR" b="1" dirty="0">
                <a:cs typeface="B Zar" panose="00000400000000000000" pitchFamily="2" charset="-78"/>
              </a:rPr>
              <a:t>برای ادامه آن </a:t>
            </a:r>
            <a:endParaRPr lang="en-US" b="1" dirty="0">
              <a:cs typeface="B Zar" panose="00000400000000000000" pitchFamily="2" charset="-78"/>
            </a:endParaRPr>
          </a:p>
          <a:p>
            <a:pPr algn="r" rtl="1"/>
            <a:r>
              <a:rPr lang="fa-IR" b="1" dirty="0">
                <a:cs typeface="B Zar" panose="00000400000000000000" pitchFamily="2" charset="-78"/>
              </a:rPr>
              <a:t>5-</a:t>
            </a:r>
            <a:r>
              <a:rPr lang="fa-IR" b="1" dirty="0">
                <a:solidFill>
                  <a:srgbClr val="FF0000"/>
                </a:solidFill>
                <a:cs typeface="B Zar" panose="00000400000000000000" pitchFamily="2" charset="-78"/>
              </a:rPr>
              <a:t>عدم</a:t>
            </a:r>
            <a:r>
              <a:rPr lang="fa-IR" b="1" dirty="0">
                <a:cs typeface="B Zar" panose="00000400000000000000" pitchFamily="2" charset="-78"/>
              </a:rPr>
              <a:t> وجود محدودیت </a:t>
            </a:r>
            <a:r>
              <a:rPr lang="fa-IR" b="1" dirty="0">
                <a:solidFill>
                  <a:srgbClr val="FF0000"/>
                </a:solidFill>
                <a:cs typeface="B Zar" panose="00000400000000000000" pitchFamily="2" charset="-78"/>
              </a:rPr>
              <a:t>لزوم</a:t>
            </a:r>
            <a:r>
              <a:rPr lang="fa-IR" b="1" dirty="0">
                <a:cs typeface="B Zar" panose="00000400000000000000" pitchFamily="2" charset="-78"/>
              </a:rPr>
              <a:t> </a:t>
            </a:r>
            <a:r>
              <a:rPr lang="fa-IR" b="1" dirty="0">
                <a:solidFill>
                  <a:srgbClr val="FF0000"/>
                </a:solidFill>
                <a:cs typeface="B Zar" panose="00000400000000000000" pitchFamily="2" charset="-78"/>
              </a:rPr>
              <a:t>ورود به فاز فعال </a:t>
            </a:r>
            <a:r>
              <a:rPr lang="fa-IR" b="1" dirty="0">
                <a:cs typeface="B Zar" panose="00000400000000000000" pitchFamily="2" charset="-78"/>
              </a:rPr>
              <a:t>زایمان برای شروع آن</a:t>
            </a:r>
            <a:endParaRPr lang="en-US" b="1" dirty="0">
              <a:cs typeface="B Zar" panose="00000400000000000000" pitchFamily="2" charset="-78"/>
            </a:endParaRPr>
          </a:p>
          <a:p>
            <a:pPr algn="r" rtl="1"/>
            <a:r>
              <a:rPr lang="fa-IR" b="1" dirty="0">
                <a:cs typeface="B Zar" panose="00000400000000000000" pitchFamily="2" charset="-78"/>
              </a:rPr>
              <a:t>6-قابلیت </a:t>
            </a:r>
            <a:r>
              <a:rPr lang="fa-IR" b="1" dirty="0">
                <a:solidFill>
                  <a:srgbClr val="FF0000"/>
                </a:solidFill>
                <a:cs typeface="B Zar" panose="00000400000000000000" pitchFamily="2" charset="-78"/>
              </a:rPr>
              <a:t>دستیابی سریع به تفاوتهای فردی بیماران </a:t>
            </a:r>
            <a:r>
              <a:rPr lang="fa-IR" b="1" dirty="0">
                <a:cs typeface="B Zar" panose="00000400000000000000" pitchFamily="2" charset="-78"/>
              </a:rPr>
              <a:t>از نظر دوز دارویی ایده ال هر بیمار با مشارکت خود بیمار و کارشناس بیهوشی و لذا اجتناب از دوزهای کمتر و بیشتر از حد نیازهر بیمار</a:t>
            </a:r>
            <a:endParaRPr lang="en-US" b="1" dirty="0">
              <a:cs typeface="B Zar" panose="00000400000000000000" pitchFamily="2" charset="-78"/>
            </a:endParaRPr>
          </a:p>
          <a:p>
            <a:pPr algn="ctr" rtl="1"/>
            <a:endParaRPr lang="en-US" b="1" dirty="0"/>
          </a:p>
        </p:txBody>
      </p:sp>
    </p:spTree>
    <p:extLst>
      <p:ext uri="{BB962C8B-B14F-4D97-AF65-F5344CB8AC3E}">
        <p14:creationId xmlns:p14="http://schemas.microsoft.com/office/powerpoint/2010/main" val="2487413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cs typeface="B Zar" panose="00000400000000000000" pitchFamily="2" charset="-78"/>
              </a:rPr>
              <a:t>به نظر می سرد علت استقبال بی نظیر از روش زایمان بی درد وریدی به روش مذکور حداکثر هماهنگی بین چهار بردار اصلی فوق می باشد:</a:t>
            </a:r>
            <a:r>
              <a:rPr lang="en-US" b="1" dirty="0">
                <a:cs typeface="B Zar" panose="00000400000000000000" pitchFamily="2" charset="-78"/>
              </a:rPr>
              <a:t/>
            </a:r>
            <a:br>
              <a:rPr lang="en-US" b="1" dirty="0">
                <a:cs typeface="B Zar" panose="00000400000000000000" pitchFamily="2" charset="-78"/>
              </a:rPr>
            </a:br>
            <a:r>
              <a:rPr lang="en-US" dirty="0"/>
              <a:t/>
            </a:r>
            <a:br>
              <a:rPr lang="en-US" dirty="0"/>
            </a:br>
            <a:endParaRPr lang="en-US" b="1" dirty="0">
              <a:cs typeface="B Zar" panose="00000400000000000000" pitchFamily="2" charset="-78"/>
            </a:endParaRPr>
          </a:p>
        </p:txBody>
      </p:sp>
      <p:sp>
        <p:nvSpPr>
          <p:cNvPr id="3" name="Content Placeholder 2"/>
          <p:cNvSpPr>
            <a:spLocks noGrp="1"/>
          </p:cNvSpPr>
          <p:nvPr>
            <p:ph idx="1"/>
          </p:nvPr>
        </p:nvSpPr>
        <p:spPr/>
        <p:txBody>
          <a:bodyPr>
            <a:noAutofit/>
          </a:bodyPr>
          <a:lstStyle/>
          <a:p>
            <a:pPr algn="r" rtl="1"/>
            <a:r>
              <a:rPr lang="fa-IR" b="1" dirty="0" smtClean="0">
                <a:cs typeface="B Zar" panose="00000400000000000000" pitchFamily="2" charset="-78"/>
              </a:rPr>
              <a:t>7-</a:t>
            </a:r>
            <a:r>
              <a:rPr lang="fa-IR" b="1" dirty="0" smtClean="0">
                <a:solidFill>
                  <a:srgbClr val="FF0000"/>
                </a:solidFill>
                <a:cs typeface="B Zar" panose="00000400000000000000" pitchFamily="2" charset="-78"/>
              </a:rPr>
              <a:t>محدودیتهای</a:t>
            </a:r>
            <a:r>
              <a:rPr lang="fa-IR" b="1" dirty="0" smtClean="0">
                <a:cs typeface="B Zar" panose="00000400000000000000" pitchFamily="2" charset="-78"/>
              </a:rPr>
              <a:t> </a:t>
            </a:r>
            <a:r>
              <a:rPr lang="fa-IR" b="1" dirty="0">
                <a:cs typeface="B Zar" panose="00000400000000000000" pitchFamily="2" charset="-78"/>
              </a:rPr>
              <a:t>مربوط به </a:t>
            </a:r>
            <a:r>
              <a:rPr lang="fa-IR" b="1" dirty="0">
                <a:solidFill>
                  <a:srgbClr val="FF0000"/>
                </a:solidFill>
                <a:cs typeface="B Zar" panose="00000400000000000000" pitchFamily="2" charset="-78"/>
              </a:rPr>
              <a:t>استریلیتی</a:t>
            </a:r>
            <a:r>
              <a:rPr lang="fa-IR" b="1" dirty="0">
                <a:cs typeface="B Zar" panose="00000400000000000000" pitchFamily="2" charset="-78"/>
              </a:rPr>
              <a:t> اتاق زایمان برای این روش </a:t>
            </a:r>
            <a:r>
              <a:rPr lang="fa-IR" b="1" dirty="0">
                <a:solidFill>
                  <a:srgbClr val="FF0000"/>
                </a:solidFill>
                <a:cs typeface="B Zar" panose="00000400000000000000" pitchFamily="2" charset="-78"/>
              </a:rPr>
              <a:t>مطرح نیست</a:t>
            </a:r>
            <a:r>
              <a:rPr lang="fa-IR" b="1" dirty="0">
                <a:cs typeface="B Zar" panose="00000400000000000000" pitchFamily="2" charset="-78"/>
              </a:rPr>
              <a:t>.</a:t>
            </a:r>
            <a:endParaRPr lang="en-US" b="1" dirty="0">
              <a:cs typeface="B Zar" panose="00000400000000000000" pitchFamily="2" charset="-78"/>
            </a:endParaRPr>
          </a:p>
          <a:p>
            <a:pPr algn="r" rtl="1"/>
            <a:r>
              <a:rPr lang="fa-IR" b="1" dirty="0">
                <a:cs typeface="B Zar" panose="00000400000000000000" pitchFamily="2" charset="-78"/>
              </a:rPr>
              <a:t>8-</a:t>
            </a:r>
            <a:r>
              <a:rPr lang="fa-IR" b="1" dirty="0">
                <a:solidFill>
                  <a:srgbClr val="FF0000"/>
                </a:solidFill>
                <a:cs typeface="B Zar" panose="00000400000000000000" pitchFamily="2" charset="-78"/>
              </a:rPr>
              <a:t>ایمنی کافی جنینی </a:t>
            </a:r>
            <a:r>
              <a:rPr lang="fa-IR" b="1" dirty="0">
                <a:cs typeface="B Zar" panose="00000400000000000000" pitchFamily="2" charset="-78"/>
              </a:rPr>
              <a:t>به علت قابلیتهای منحصر به فرد دارویی رمی فنتانیل در این روش </a:t>
            </a:r>
            <a:endParaRPr lang="en-US" b="1" dirty="0">
              <a:cs typeface="B Zar" panose="00000400000000000000" pitchFamily="2" charset="-78"/>
            </a:endParaRPr>
          </a:p>
          <a:p>
            <a:pPr algn="r" rtl="1"/>
            <a:r>
              <a:rPr lang="fa-IR" b="1" dirty="0">
                <a:cs typeface="B Zar" panose="00000400000000000000" pitchFamily="2" charset="-78"/>
              </a:rPr>
              <a:t>9-باتوجه به یکبار مصرف نبودن اکثر تجهیزات، این روش نسبت به روشهای نوروآگزیال (اسپانیال/ اپیدورال) </a:t>
            </a:r>
            <a:r>
              <a:rPr lang="fa-IR" b="1" dirty="0">
                <a:solidFill>
                  <a:srgbClr val="FF0000"/>
                </a:solidFill>
                <a:cs typeface="B Zar" panose="00000400000000000000" pitchFamily="2" charset="-78"/>
              </a:rPr>
              <a:t>مقرون به صرفه تر </a:t>
            </a:r>
            <a:r>
              <a:rPr lang="fa-IR" b="1" dirty="0">
                <a:cs typeface="B Zar" panose="00000400000000000000" pitchFamily="2" charset="-78"/>
              </a:rPr>
              <a:t>است: (بعد از تهیه امکانات اولیه حدود 4 برابر صرفه جویی در هزینه های مصرفی زایمان بی درد را به همراه دارد).</a:t>
            </a:r>
            <a:endParaRPr lang="en-US" b="1" dirty="0">
              <a:cs typeface="B Zar" panose="00000400000000000000" pitchFamily="2" charset="-78"/>
            </a:endParaRPr>
          </a:p>
          <a:p>
            <a:pPr algn="r" rtl="1"/>
            <a:r>
              <a:rPr lang="fa-IR" b="1" dirty="0">
                <a:cs typeface="B Zar" panose="00000400000000000000" pitchFamily="2" charset="-78"/>
              </a:rPr>
              <a:t>10- </a:t>
            </a:r>
            <a:r>
              <a:rPr lang="fa-IR" b="1" dirty="0">
                <a:solidFill>
                  <a:srgbClr val="FF0000"/>
                </a:solidFill>
                <a:cs typeface="B Zar" panose="00000400000000000000" pitchFamily="2" charset="-78"/>
              </a:rPr>
              <a:t>متوسط کاهش شدت درد </a:t>
            </a:r>
            <a:r>
              <a:rPr lang="fa-IR" b="1" dirty="0">
                <a:cs typeface="B Zar" panose="00000400000000000000" pitchFamily="2" charset="-78"/>
              </a:rPr>
              <a:t>در روش مذکور </a:t>
            </a:r>
            <a:r>
              <a:rPr lang="fa-IR" b="1" dirty="0">
                <a:solidFill>
                  <a:srgbClr val="FF0000"/>
                </a:solidFill>
                <a:cs typeface="B Zar" panose="00000400000000000000" pitchFamily="2" charset="-78"/>
              </a:rPr>
              <a:t>٪80 </a:t>
            </a:r>
            <a:r>
              <a:rPr lang="fa-IR" b="1" dirty="0">
                <a:cs typeface="B Zar" panose="00000400000000000000" pitchFamily="2" charset="-78"/>
              </a:rPr>
              <a:t>است .</a:t>
            </a:r>
            <a:endParaRPr lang="en-US" b="1" dirty="0">
              <a:cs typeface="B Zar" panose="00000400000000000000" pitchFamily="2" charset="-78"/>
            </a:endParaRPr>
          </a:p>
          <a:p>
            <a:pPr algn="r" rtl="1"/>
            <a:r>
              <a:rPr lang="fa-IR" b="1" dirty="0">
                <a:cs typeface="B Zar" panose="00000400000000000000" pitchFamily="2" charset="-78"/>
              </a:rPr>
              <a:t>11-احتمال </a:t>
            </a:r>
            <a:r>
              <a:rPr lang="fa-IR" b="1" dirty="0">
                <a:solidFill>
                  <a:srgbClr val="FF0000"/>
                </a:solidFill>
                <a:cs typeface="B Zar" panose="00000400000000000000" pitchFamily="2" charset="-78"/>
              </a:rPr>
              <a:t>شکست زایمان طبیعی </a:t>
            </a:r>
            <a:r>
              <a:rPr lang="fa-IR" b="1" dirty="0">
                <a:cs typeface="B Zar" panose="00000400000000000000" pitchFamily="2" charset="-78"/>
              </a:rPr>
              <a:t>در این روش </a:t>
            </a:r>
            <a:r>
              <a:rPr lang="fa-IR" b="1" dirty="0">
                <a:solidFill>
                  <a:srgbClr val="FF0000"/>
                </a:solidFill>
                <a:cs typeface="B Zar" panose="00000400000000000000" pitchFamily="2" charset="-78"/>
              </a:rPr>
              <a:t>کمتر از ٪10</a:t>
            </a:r>
            <a:r>
              <a:rPr lang="fa-IR" b="1" dirty="0">
                <a:cs typeface="B Zar" panose="00000400000000000000" pitchFamily="2" charset="-78"/>
              </a:rPr>
              <a:t> بوده است. </a:t>
            </a:r>
            <a:endParaRPr lang="en-US" b="1" dirty="0">
              <a:cs typeface="B Zar" panose="00000400000000000000" pitchFamily="2" charset="-78"/>
            </a:endParaRPr>
          </a:p>
          <a:p>
            <a:pPr algn="r"/>
            <a:endParaRPr lang="en-US" b="1" dirty="0">
              <a:cs typeface="B Zar" panose="00000400000000000000" pitchFamily="2" charset="-78"/>
            </a:endParaRPr>
          </a:p>
        </p:txBody>
      </p:sp>
    </p:spTree>
    <p:extLst>
      <p:ext uri="{BB962C8B-B14F-4D97-AF65-F5344CB8AC3E}">
        <p14:creationId xmlns:p14="http://schemas.microsoft.com/office/powerpoint/2010/main" val="2305269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cs typeface="B Zar" panose="00000400000000000000" pitchFamily="2" charset="-78"/>
              </a:rPr>
              <a:t>از نظر محدودیتهای این روش (زایمان بی درد وریدی):</a:t>
            </a:r>
            <a:r>
              <a:rPr lang="en-US" b="1" dirty="0">
                <a:cs typeface="B Zar" panose="00000400000000000000" pitchFamily="2" charset="-78"/>
              </a:rPr>
              <a:t/>
            </a:r>
            <a:br>
              <a:rPr lang="en-US" b="1" dirty="0">
                <a:cs typeface="B Zar" panose="00000400000000000000" pitchFamily="2" charset="-78"/>
              </a:rPr>
            </a:br>
            <a:endParaRPr lang="en-US" dirty="0"/>
          </a:p>
        </p:txBody>
      </p:sp>
      <p:sp>
        <p:nvSpPr>
          <p:cNvPr id="3" name="Content Placeholder 2"/>
          <p:cNvSpPr>
            <a:spLocks noGrp="1"/>
          </p:cNvSpPr>
          <p:nvPr>
            <p:ph idx="1"/>
          </p:nvPr>
        </p:nvSpPr>
        <p:spPr/>
        <p:txBody>
          <a:bodyPr>
            <a:noAutofit/>
          </a:bodyPr>
          <a:lstStyle/>
          <a:p>
            <a:pPr algn="r" rtl="1"/>
            <a:r>
              <a:rPr lang="fa-IR" b="1" dirty="0" smtClean="0">
                <a:cs typeface="B Zar" panose="00000400000000000000" pitchFamily="2" charset="-78"/>
              </a:rPr>
              <a:t>1-</a:t>
            </a:r>
            <a:r>
              <a:rPr lang="fa-IR" b="1" dirty="0" smtClean="0">
                <a:solidFill>
                  <a:srgbClr val="FF0000"/>
                </a:solidFill>
                <a:cs typeface="B Zar" panose="00000400000000000000" pitchFamily="2" charset="-78"/>
              </a:rPr>
              <a:t>همه </a:t>
            </a:r>
            <a:r>
              <a:rPr lang="fa-IR" b="1" dirty="0">
                <a:solidFill>
                  <a:srgbClr val="FF0000"/>
                </a:solidFill>
                <a:cs typeface="B Zar" panose="00000400000000000000" pitchFamily="2" charset="-78"/>
              </a:rPr>
              <a:t>پمپهای انفوزیون، قابلیت اجرای این روش را ندارند </a:t>
            </a:r>
            <a:r>
              <a:rPr lang="fa-IR" b="1" dirty="0">
                <a:cs typeface="B Zar" panose="00000400000000000000" pitchFamily="2" charset="-78"/>
              </a:rPr>
              <a:t>(در حال حاضر تنها برند عرضه کننده پمپهای با قابلیت </a:t>
            </a:r>
            <a:r>
              <a:rPr lang="en-US" b="1" dirty="0">
                <a:cs typeface="B Zar" panose="00000400000000000000" pitchFamily="2" charset="-78"/>
              </a:rPr>
              <a:t>PCA </a:t>
            </a:r>
            <a:r>
              <a:rPr lang="fa-IR" b="1" dirty="0">
                <a:cs typeface="B Zar" panose="00000400000000000000" pitchFamily="2" charset="-78"/>
              </a:rPr>
              <a:t>در کشور ما پمپ سرنگی و سرمی مدل </a:t>
            </a:r>
            <a:r>
              <a:rPr lang="en-US" b="1" dirty="0">
                <a:cs typeface="B Zar" panose="00000400000000000000" pitchFamily="2" charset="-78"/>
              </a:rPr>
              <a:t>Space</a:t>
            </a:r>
            <a:r>
              <a:rPr lang="fa-IR" b="1" dirty="0">
                <a:cs typeface="B Zar" panose="00000400000000000000" pitchFamily="2" charset="-78"/>
              </a:rPr>
              <a:t>  شرکت </a:t>
            </a:r>
            <a:r>
              <a:rPr lang="en-US" b="1" dirty="0">
                <a:cs typeface="B Zar" panose="00000400000000000000" pitchFamily="2" charset="-78"/>
              </a:rPr>
              <a:t>B-Braun </a:t>
            </a:r>
            <a:r>
              <a:rPr lang="fa-IR" b="1" dirty="0">
                <a:cs typeface="B Zar" panose="00000400000000000000" pitchFamily="2" charset="-78"/>
              </a:rPr>
              <a:t>است)</a:t>
            </a:r>
            <a:endParaRPr lang="en-US" b="1" dirty="0">
              <a:cs typeface="B Zar" panose="00000400000000000000" pitchFamily="2" charset="-78"/>
            </a:endParaRPr>
          </a:p>
          <a:p>
            <a:pPr algn="r" rtl="1"/>
            <a:r>
              <a:rPr lang="fa-IR" b="1" dirty="0">
                <a:cs typeface="B Zar" panose="00000400000000000000" pitchFamily="2" charset="-78"/>
              </a:rPr>
              <a:t>2-نیازمندی هر بیمار به یک دستگاه</a:t>
            </a:r>
            <a:r>
              <a:rPr lang="fa-IR" b="1" dirty="0">
                <a:solidFill>
                  <a:srgbClr val="FF0000"/>
                </a:solidFill>
                <a:cs typeface="B Zar" panose="00000400000000000000" pitchFamily="2" charset="-78"/>
              </a:rPr>
              <a:t> مونیتورینگ </a:t>
            </a:r>
            <a:r>
              <a:rPr lang="fa-IR" b="1" dirty="0">
                <a:cs typeface="B Zar" panose="00000400000000000000" pitchFamily="2" charset="-78"/>
              </a:rPr>
              <a:t>قلبی- تنفسی </a:t>
            </a:r>
            <a:r>
              <a:rPr lang="fa-IR" b="1" dirty="0">
                <a:solidFill>
                  <a:srgbClr val="FF0000"/>
                </a:solidFill>
                <a:cs typeface="B Zar" panose="00000400000000000000" pitchFamily="2" charset="-78"/>
              </a:rPr>
              <a:t>مادر</a:t>
            </a:r>
            <a:r>
              <a:rPr lang="fa-IR" b="1" dirty="0">
                <a:cs typeface="B Zar" panose="00000400000000000000" pitchFamily="2" charset="-78"/>
              </a:rPr>
              <a:t> و مونیتور قلب </a:t>
            </a:r>
            <a:r>
              <a:rPr lang="fa-IR" b="1" dirty="0">
                <a:solidFill>
                  <a:srgbClr val="FF0000"/>
                </a:solidFill>
                <a:cs typeface="B Zar" panose="00000400000000000000" pitchFamily="2" charset="-78"/>
              </a:rPr>
              <a:t>نوزاد </a:t>
            </a:r>
            <a:endParaRPr lang="en-US" b="1" dirty="0">
              <a:solidFill>
                <a:srgbClr val="FF0000"/>
              </a:solidFill>
              <a:cs typeface="B Zar" panose="00000400000000000000" pitchFamily="2" charset="-78"/>
            </a:endParaRPr>
          </a:p>
          <a:p>
            <a:pPr algn="r" rtl="1"/>
            <a:r>
              <a:rPr lang="fa-IR" b="1" dirty="0">
                <a:cs typeface="B Zar" panose="00000400000000000000" pitchFamily="2" charset="-78"/>
              </a:rPr>
              <a:t>3-با توجه به احتمال واکنشهای دارویی ناخواسته تنفسی بارمی فنتانیل ،باید یک دستگاه </a:t>
            </a:r>
            <a:r>
              <a:rPr lang="fa-IR" b="1" dirty="0">
                <a:solidFill>
                  <a:srgbClr val="FF0000"/>
                </a:solidFill>
                <a:cs typeface="B Zar" panose="00000400000000000000" pitchFamily="2" charset="-78"/>
              </a:rPr>
              <a:t>ماشین بیهوشی </a:t>
            </a:r>
            <a:r>
              <a:rPr lang="fa-IR" b="1" dirty="0">
                <a:cs typeface="B Zar" panose="00000400000000000000" pitchFamily="2" charset="-78"/>
              </a:rPr>
              <a:t>به صورت  </a:t>
            </a:r>
            <a:r>
              <a:rPr lang="en-US" b="1" dirty="0">
                <a:solidFill>
                  <a:srgbClr val="FF0000"/>
                </a:solidFill>
                <a:cs typeface="B Zar" panose="00000400000000000000" pitchFamily="2" charset="-78"/>
              </a:rPr>
              <a:t>Stand by </a:t>
            </a:r>
            <a:r>
              <a:rPr lang="fa-IR" b="1" dirty="0">
                <a:cs typeface="B Zar" panose="00000400000000000000" pitchFamily="2" charset="-78"/>
              </a:rPr>
              <a:t>جهت کمک تنفسی در موارد لزوم ( با اعمال فشار مثبت تنفسی ) بالای سر بیمار وجود داشته باشد</a:t>
            </a:r>
            <a:endParaRPr lang="en-US" b="1" dirty="0">
              <a:cs typeface="B Zar" panose="00000400000000000000" pitchFamily="2" charset="-78"/>
            </a:endParaRPr>
          </a:p>
          <a:p>
            <a:pPr algn="r" rtl="1"/>
            <a:r>
              <a:rPr lang="fa-IR" b="1" dirty="0">
                <a:cs typeface="B Zar" panose="00000400000000000000" pitchFamily="2" charset="-78"/>
              </a:rPr>
              <a:t>4-</a:t>
            </a:r>
            <a:r>
              <a:rPr lang="fa-IR" b="1" dirty="0">
                <a:solidFill>
                  <a:srgbClr val="FF0000"/>
                </a:solidFill>
                <a:cs typeface="B Zar" panose="00000400000000000000" pitchFamily="2" charset="-78"/>
              </a:rPr>
              <a:t>تداخل</a:t>
            </a:r>
            <a:r>
              <a:rPr lang="fa-IR" b="1" dirty="0">
                <a:cs typeface="B Zar" panose="00000400000000000000" pitchFamily="2" charset="-78"/>
              </a:rPr>
              <a:t> این روش با </a:t>
            </a:r>
            <a:r>
              <a:rPr lang="fa-IR" b="1" dirty="0">
                <a:solidFill>
                  <a:srgbClr val="FF0000"/>
                </a:solidFill>
                <a:cs typeface="B Zar" panose="00000400000000000000" pitchFamily="2" charset="-78"/>
              </a:rPr>
              <a:t>حرکت بیمار </a:t>
            </a:r>
            <a:r>
              <a:rPr lang="fa-IR" b="1" dirty="0">
                <a:cs typeface="B Zar" panose="00000400000000000000" pitchFamily="2" charset="-78"/>
              </a:rPr>
              <a:t>و انجام مانورهای تسهیل کننده در زایمان فیزیولوژیک </a:t>
            </a:r>
            <a:endParaRPr lang="en-US" b="1" dirty="0">
              <a:cs typeface="B Zar" panose="00000400000000000000" pitchFamily="2" charset="-78"/>
            </a:endParaRPr>
          </a:p>
          <a:p>
            <a:pPr algn="r" rtl="1"/>
            <a:r>
              <a:rPr lang="fa-IR" b="1" dirty="0">
                <a:cs typeface="B Zar" panose="00000400000000000000" pitchFamily="2" charset="-78"/>
              </a:rPr>
              <a:t>5-نیازمندی به مونیتورینگ دقیق تر جنین و مادر( </a:t>
            </a:r>
            <a:r>
              <a:rPr lang="fa-IR" b="1" dirty="0">
                <a:solidFill>
                  <a:srgbClr val="FF0000"/>
                </a:solidFill>
                <a:cs typeface="B Zar" panose="00000400000000000000" pitchFamily="2" charset="-78"/>
              </a:rPr>
              <a:t>لزوم اختصاص نیروی انسانی مجزا </a:t>
            </a:r>
            <a:r>
              <a:rPr lang="fa-IR" b="1" dirty="0">
                <a:cs typeface="B Zar" panose="00000400000000000000" pitchFamily="2" charset="-78"/>
              </a:rPr>
              <a:t>از کارشناسان بیهوشی و مامایی برای این منظور بصورت 24 ساعته )</a:t>
            </a:r>
            <a:endParaRPr lang="en-US" b="1" dirty="0">
              <a:cs typeface="B Zar" panose="00000400000000000000" pitchFamily="2" charset="-78"/>
            </a:endParaRPr>
          </a:p>
          <a:p>
            <a:pPr algn="r"/>
            <a:endParaRPr lang="en-US" b="1" dirty="0">
              <a:cs typeface="B Zar" panose="00000400000000000000" pitchFamily="2" charset="-78"/>
            </a:endParaRPr>
          </a:p>
        </p:txBody>
      </p:sp>
    </p:spTree>
    <p:extLst>
      <p:ext uri="{BB962C8B-B14F-4D97-AF65-F5344CB8AC3E}">
        <p14:creationId xmlns:p14="http://schemas.microsoft.com/office/powerpoint/2010/main" val="3379769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405517"/>
            <a:ext cx="10018713" cy="5385683"/>
          </a:xfrm>
        </p:spPr>
        <p:txBody>
          <a:bodyPr>
            <a:normAutofit fontScale="92500" lnSpcReduction="10000"/>
          </a:bodyPr>
          <a:lstStyle/>
          <a:p>
            <a:pPr marL="0" indent="0" algn="r" rtl="1">
              <a:buNone/>
            </a:pPr>
            <a:r>
              <a:rPr lang="fa-IR" b="1" dirty="0" smtClean="0"/>
              <a:t>بیمارستان ۲۹ بهمن تبریز اولین مرکز ارائه بیدردی داخل وریدی در زایمان به صورت </a:t>
            </a:r>
            <a:r>
              <a:rPr lang="en-US" b="1" dirty="0" smtClean="0"/>
              <a:t>PCA</a:t>
            </a:r>
            <a:endParaRPr lang="en-US" dirty="0" smtClean="0"/>
          </a:p>
          <a:p>
            <a:pPr marL="0" indent="0" algn="r" rtl="1">
              <a:buNone/>
            </a:pPr>
            <a:r>
              <a:rPr lang="en-US" b="1" dirty="0" smtClean="0"/>
              <a:t>(</a:t>
            </a:r>
            <a:r>
              <a:rPr lang="en-US" b="1" dirty="0"/>
              <a:t>Patient Controlled Analgesia)</a:t>
            </a:r>
            <a:endParaRPr lang="en-US" dirty="0"/>
          </a:p>
          <a:p>
            <a:pPr marL="0" indent="0" algn="r" rtl="1">
              <a:buNone/>
            </a:pPr>
            <a:r>
              <a:rPr lang="fa-IR" dirty="0"/>
              <a:t> </a:t>
            </a:r>
            <a:endParaRPr lang="en-US" dirty="0"/>
          </a:p>
          <a:p>
            <a:pPr marL="0" indent="0" algn="r" rtl="1">
              <a:buNone/>
            </a:pPr>
            <a:r>
              <a:rPr lang="fa-IR" b="1" dirty="0"/>
              <a:t>شروع زایمان بیدرد </a:t>
            </a:r>
            <a:r>
              <a:rPr lang="fa-IR" b="1" dirty="0" smtClean="0"/>
              <a:t>:</a:t>
            </a:r>
            <a:endParaRPr lang="en-US" dirty="0"/>
          </a:p>
          <a:p>
            <a:pPr marL="0" indent="0" algn="r" rtl="1">
              <a:buNone/>
            </a:pPr>
            <a:r>
              <a:rPr lang="fa-IR" b="1" dirty="0">
                <a:solidFill>
                  <a:srgbClr val="C00000"/>
                </a:solidFill>
              </a:rPr>
              <a:t>اسفند ماه ۱۳۹۴</a:t>
            </a:r>
            <a:endParaRPr lang="en-US" dirty="0">
              <a:solidFill>
                <a:srgbClr val="C00000"/>
              </a:solidFill>
            </a:endParaRPr>
          </a:p>
          <a:p>
            <a:pPr marL="0" indent="0" algn="r" rtl="1">
              <a:buNone/>
            </a:pPr>
            <a:r>
              <a:rPr lang="fa-IR" b="1" dirty="0"/>
              <a:t>تعداد موارد بیدردی انجام شده: </a:t>
            </a:r>
            <a:endParaRPr lang="en-US" dirty="0"/>
          </a:p>
          <a:p>
            <a:pPr marL="0" indent="0" algn="r" rtl="1">
              <a:buNone/>
            </a:pPr>
            <a:r>
              <a:rPr lang="fa-IR" b="1" dirty="0">
                <a:solidFill>
                  <a:srgbClr val="C00000"/>
                </a:solidFill>
              </a:rPr>
              <a:t>۵۲۴ مورد</a:t>
            </a:r>
            <a:endParaRPr lang="en-US" dirty="0">
              <a:solidFill>
                <a:srgbClr val="C00000"/>
              </a:solidFill>
            </a:endParaRPr>
          </a:p>
          <a:p>
            <a:pPr marL="0" indent="0" algn="r" rtl="1">
              <a:buNone/>
            </a:pPr>
            <a:r>
              <a:rPr lang="fa-IR" b="1" dirty="0"/>
              <a:t>روش بیدردی مورد استفاده: </a:t>
            </a:r>
            <a:endParaRPr lang="en-US" dirty="0"/>
          </a:p>
          <a:p>
            <a:pPr marL="0" indent="0" algn="r" rtl="1">
              <a:buNone/>
            </a:pPr>
            <a:r>
              <a:rPr lang="fa-IR" b="1" dirty="0">
                <a:solidFill>
                  <a:srgbClr val="C00000"/>
                </a:solidFill>
              </a:rPr>
              <a:t>به طور عمده بیدردی داخل </a:t>
            </a:r>
            <a:r>
              <a:rPr lang="fa-IR" b="1" dirty="0" smtClean="0">
                <a:solidFill>
                  <a:srgbClr val="C00000"/>
                </a:solidFill>
              </a:rPr>
              <a:t>وریدی</a:t>
            </a:r>
          </a:p>
          <a:p>
            <a:pPr marL="0" indent="0" algn="r" rtl="1">
              <a:buNone/>
            </a:pPr>
            <a:r>
              <a:rPr lang="fa-IR" b="1" dirty="0" smtClean="0">
                <a:solidFill>
                  <a:srgbClr val="C00000"/>
                </a:solidFill>
              </a:rPr>
              <a:t>(</a:t>
            </a:r>
            <a:r>
              <a:rPr lang="fa-IR" b="1" dirty="0">
                <a:solidFill>
                  <a:srgbClr val="C00000"/>
                </a:solidFill>
              </a:rPr>
              <a:t>رمی فنتانیل) با پمپ انفوزیون </a:t>
            </a:r>
            <a:endParaRPr lang="fa-IR" b="1" dirty="0" smtClean="0">
              <a:solidFill>
                <a:srgbClr val="C00000"/>
              </a:solidFill>
            </a:endParaRPr>
          </a:p>
          <a:p>
            <a:pPr marL="0" indent="0" algn="r" rtl="1">
              <a:buNone/>
            </a:pPr>
            <a:r>
              <a:rPr lang="fa-IR" b="1" dirty="0" smtClean="0">
                <a:solidFill>
                  <a:srgbClr val="C00000"/>
                </a:solidFill>
              </a:rPr>
              <a:t>به </a:t>
            </a:r>
            <a:r>
              <a:rPr lang="fa-IR" b="1" dirty="0">
                <a:solidFill>
                  <a:srgbClr val="C00000"/>
                </a:solidFill>
              </a:rPr>
              <a:t>صورت </a:t>
            </a:r>
            <a:r>
              <a:rPr lang="en-US" b="1" dirty="0">
                <a:solidFill>
                  <a:srgbClr val="C00000"/>
                </a:solidFill>
              </a:rPr>
              <a:t>PCA</a:t>
            </a:r>
            <a:endParaRPr lang="en-US" dirty="0">
              <a:solidFill>
                <a:srgbClr val="C00000"/>
              </a:solidFill>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10" y="1052646"/>
            <a:ext cx="5347294" cy="4091423"/>
          </a:xfrm>
          <a:prstGeom prst="rect">
            <a:avLst/>
          </a:prstGeom>
        </p:spPr>
      </p:pic>
    </p:spTree>
    <p:extLst>
      <p:ext uri="{BB962C8B-B14F-4D97-AF65-F5344CB8AC3E}">
        <p14:creationId xmlns:p14="http://schemas.microsoft.com/office/powerpoint/2010/main" val="1309351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 </a:t>
            </a:r>
            <a:r>
              <a:rPr lang="fa-IR" sz="2800" b="1" dirty="0" smtClean="0"/>
              <a:t>پمپ </a:t>
            </a:r>
            <a:r>
              <a:rPr lang="fa-IR" sz="2800" b="1" dirty="0"/>
              <a:t>انفوزیون </a:t>
            </a:r>
            <a:r>
              <a:rPr lang="fa-IR" sz="2800" b="1" dirty="0" smtClean="0"/>
              <a:t>سرم یا سرنگی </a:t>
            </a:r>
            <a:r>
              <a:rPr lang="fa-IR" sz="2800" b="1" dirty="0"/>
              <a:t>بی </a:t>
            </a:r>
            <a:r>
              <a:rPr lang="fa-IR" sz="2800" b="1" dirty="0" smtClean="0"/>
              <a:t>براون </a:t>
            </a:r>
            <a:r>
              <a:rPr lang="en-US" sz="2800" b="1" dirty="0"/>
              <a:t>space </a:t>
            </a:r>
            <a:r>
              <a:rPr lang="fa-IR" sz="2800" b="1" dirty="0" smtClean="0"/>
              <a:t>مدل</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8189" y="2173403"/>
            <a:ext cx="4707172" cy="4261900"/>
          </a:xfrm>
        </p:spPr>
      </p:pic>
    </p:spTree>
    <p:extLst>
      <p:ext uri="{BB962C8B-B14F-4D97-AF65-F5344CB8AC3E}">
        <p14:creationId xmlns:p14="http://schemas.microsoft.com/office/powerpoint/2010/main" val="417284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b="1" dirty="0"/>
              <a:t>پمپ انفوزیون </a:t>
            </a:r>
            <a:r>
              <a:rPr lang="fa-IR" sz="2800" b="1" dirty="0" smtClean="0"/>
              <a:t>سرم </a:t>
            </a:r>
            <a:r>
              <a:rPr lang="fa-IR" sz="2800" b="1" dirty="0"/>
              <a:t>بی براون  دارای </a:t>
            </a:r>
            <a:r>
              <a:rPr lang="fa-IR" sz="2800" b="1" dirty="0" smtClean="0"/>
              <a:t>پروفایل</a:t>
            </a:r>
            <a:r>
              <a:rPr lang="fa-IR" dirty="0" smtClean="0"/>
              <a:t> </a:t>
            </a:r>
            <a:endParaRPr lang="en-US" dirty="0"/>
          </a:p>
        </p:txBody>
      </p:sp>
      <p:pic>
        <p:nvPicPr>
          <p:cNvPr id="5" name="Picture 4"/>
          <p:cNvPicPr>
            <a:picLocks noChangeAspect="1"/>
          </p:cNvPicPr>
          <p:nvPr/>
        </p:nvPicPr>
        <p:blipFill>
          <a:blip r:embed="rId2"/>
          <a:stretch>
            <a:fillRect/>
          </a:stretch>
        </p:blipFill>
        <p:spPr>
          <a:xfrm>
            <a:off x="1605433" y="1193975"/>
            <a:ext cx="1554615" cy="10668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8924" y="2545965"/>
            <a:ext cx="5516791" cy="3105868"/>
          </a:xfrm>
          <a:prstGeom prst="rect">
            <a:avLst/>
          </a:prstGeom>
        </p:spPr>
      </p:pic>
      <p:sp>
        <p:nvSpPr>
          <p:cNvPr id="3" name="Content Placeholder 2"/>
          <p:cNvSpPr>
            <a:spLocks noGrp="1"/>
          </p:cNvSpPr>
          <p:nvPr>
            <p:ph idx="1"/>
          </p:nvPr>
        </p:nvSpPr>
        <p:spPr>
          <a:xfrm>
            <a:off x="1657802" y="2545965"/>
            <a:ext cx="10018713" cy="3124201"/>
          </a:xfrm>
        </p:spPr>
        <p:txBody>
          <a:bodyPr/>
          <a:lstStyle/>
          <a:p>
            <a:endParaRPr lang="en-US" dirty="0"/>
          </a:p>
        </p:txBody>
      </p:sp>
    </p:spTree>
    <p:extLst>
      <p:ext uri="{BB962C8B-B14F-4D97-AF65-F5344CB8AC3E}">
        <p14:creationId xmlns:p14="http://schemas.microsoft.com/office/powerpoint/2010/main" val="1915759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471" y="731521"/>
            <a:ext cx="11251095" cy="5059680"/>
          </a:xfrm>
        </p:spPr>
        <p:txBody>
          <a:bodyPr>
            <a:normAutofit/>
          </a:bodyPr>
          <a:lstStyle/>
          <a:p>
            <a:pPr marL="0" indent="0" algn="r" rtl="1">
              <a:buNone/>
            </a:pPr>
            <a:r>
              <a:rPr lang="fa-IR" b="1" dirty="0" smtClean="0"/>
              <a:t>طرح پژوهشی انجام شده:</a:t>
            </a:r>
            <a:endParaRPr lang="en-US" dirty="0" smtClean="0"/>
          </a:p>
          <a:p>
            <a:pPr marL="0" indent="0" algn="r" rtl="1">
              <a:buNone/>
            </a:pPr>
            <a:r>
              <a:rPr lang="fa-IR" b="1" dirty="0" smtClean="0">
                <a:solidFill>
                  <a:srgbClr val="C00000"/>
                </a:solidFill>
              </a:rPr>
              <a:t>بررسی </a:t>
            </a:r>
            <a:r>
              <a:rPr lang="fa-IR" b="1" dirty="0">
                <a:solidFill>
                  <a:srgbClr val="C00000"/>
                </a:solidFill>
              </a:rPr>
              <a:t>تاثیر زایمان بیدرد داخل وریدی بر طول مراحل اول و دوم زایمان طبیعی و میزان رضایت بیماران بستری در بیمارستان ۲۹ بهمن تبریز</a:t>
            </a:r>
            <a:endParaRPr lang="en-US" dirty="0">
              <a:solidFill>
                <a:srgbClr val="C00000"/>
              </a:solidFill>
            </a:endParaRPr>
          </a:p>
          <a:p>
            <a:pPr marL="0" indent="0" algn="r" rtl="1">
              <a:buNone/>
            </a:pPr>
            <a:r>
              <a:rPr lang="fa-IR" dirty="0"/>
              <a:t> </a:t>
            </a:r>
            <a:endParaRPr lang="en-US" dirty="0"/>
          </a:p>
          <a:p>
            <a:pPr marL="0" indent="0" algn="r" rtl="1">
              <a:buNone/>
            </a:pPr>
            <a:r>
              <a:rPr lang="fa-IR" b="1" dirty="0">
                <a:solidFill>
                  <a:srgbClr val="0070C0"/>
                </a:solidFill>
              </a:rPr>
              <a:t>گروه مداخله: مادران دریافت کننده بیدردی داخل وریدی به وسیله پمپ انفوزیون در لیبر</a:t>
            </a:r>
            <a:endParaRPr lang="en-US" dirty="0">
              <a:solidFill>
                <a:srgbClr val="0070C0"/>
              </a:solidFill>
            </a:endParaRPr>
          </a:p>
          <a:p>
            <a:pPr marL="0" indent="0" algn="r" rtl="1">
              <a:buNone/>
            </a:pPr>
            <a:r>
              <a:rPr lang="fa-IR" b="1" dirty="0">
                <a:solidFill>
                  <a:srgbClr val="0070C0"/>
                </a:solidFill>
              </a:rPr>
              <a:t>گروه کنترل: مادران تحت درمان روتین بیمارستان در لیبر</a:t>
            </a:r>
            <a:endParaRPr lang="en-US" dirty="0">
              <a:solidFill>
                <a:srgbClr val="0070C0"/>
              </a:solidFill>
            </a:endParaRPr>
          </a:p>
          <a:p>
            <a:pPr marL="0" indent="0" algn="r" rtl="1">
              <a:buNone/>
            </a:pPr>
            <a:r>
              <a:rPr lang="fa-IR" dirty="0"/>
              <a:t> </a:t>
            </a:r>
            <a:endParaRPr lang="en-US" dirty="0"/>
          </a:p>
          <a:p>
            <a:pPr marL="0" indent="0" algn="r" rtl="1">
              <a:buNone/>
            </a:pPr>
            <a:r>
              <a:rPr lang="fa-IR" b="1" dirty="0" smtClean="0">
                <a:solidFill>
                  <a:srgbClr val="FF0000"/>
                </a:solidFill>
              </a:rPr>
              <a:t>روش بیدردی مورد استفاده: بیدردی داخل وریدی با رمی فنتانیل به وسیله پمپ انفوزیون و به صورت </a:t>
            </a:r>
            <a:r>
              <a:rPr lang="en-US" b="1" dirty="0" smtClean="0">
                <a:solidFill>
                  <a:srgbClr val="FF0000"/>
                </a:solidFill>
              </a:rPr>
              <a:t> PCA</a:t>
            </a:r>
            <a:r>
              <a:rPr lang="fa-IR" b="1" dirty="0" smtClean="0">
                <a:solidFill>
                  <a:srgbClr val="FF0000"/>
                </a:solidFill>
              </a:rPr>
              <a:t>(</a:t>
            </a:r>
            <a:r>
              <a:rPr lang="en-US" b="1" dirty="0" smtClean="0">
                <a:solidFill>
                  <a:srgbClr val="FF0000"/>
                </a:solidFill>
              </a:rPr>
              <a:t>Patient Controlled Analgesia</a:t>
            </a:r>
            <a:r>
              <a:rPr lang="fa-IR" b="1" dirty="0" smtClean="0">
                <a:solidFill>
                  <a:srgbClr val="FF0000"/>
                </a:solidFill>
              </a:rPr>
              <a:t>)</a:t>
            </a:r>
            <a:endParaRPr lang="en-US" dirty="0" smtClean="0">
              <a:solidFill>
                <a:srgbClr val="FF0000"/>
              </a:solidFill>
            </a:endParaRPr>
          </a:p>
          <a:p>
            <a:endParaRPr lang="en-US" dirty="0"/>
          </a:p>
        </p:txBody>
      </p:sp>
    </p:spTree>
    <p:extLst>
      <p:ext uri="{BB962C8B-B14F-4D97-AF65-F5344CB8AC3E}">
        <p14:creationId xmlns:p14="http://schemas.microsoft.com/office/powerpoint/2010/main" val="2698695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024" y="954157"/>
            <a:ext cx="11235193" cy="4932459"/>
          </a:xfrm>
        </p:spPr>
        <p:txBody>
          <a:bodyPr>
            <a:normAutofit fontScale="25000" lnSpcReduction="20000"/>
          </a:bodyPr>
          <a:lstStyle/>
          <a:p>
            <a:pPr marL="0" indent="0" algn="r" rtl="1">
              <a:buNone/>
            </a:pPr>
            <a:r>
              <a:rPr lang="fa-IR" sz="9600" b="1" dirty="0"/>
              <a:t>یافته های پژوهش</a:t>
            </a:r>
            <a:r>
              <a:rPr lang="fa-IR" sz="9600" b="1" dirty="0" smtClean="0"/>
              <a:t>:</a:t>
            </a:r>
          </a:p>
          <a:p>
            <a:pPr marL="0" indent="0" algn="r" rtl="1">
              <a:buNone/>
            </a:pPr>
            <a:endParaRPr lang="en-US" sz="9600" dirty="0"/>
          </a:p>
          <a:p>
            <a:pPr marL="0" indent="0" algn="r" rtl="1">
              <a:buNone/>
            </a:pPr>
            <a:r>
              <a:rPr lang="fa-IR" sz="9600" b="1" dirty="0">
                <a:solidFill>
                  <a:srgbClr val="00B050"/>
                </a:solidFill>
              </a:rPr>
              <a:t>طول مرحله اول زایمان:</a:t>
            </a:r>
            <a:endParaRPr lang="en-US" sz="9600" dirty="0">
              <a:solidFill>
                <a:srgbClr val="00B050"/>
              </a:solidFill>
            </a:endParaRPr>
          </a:p>
          <a:p>
            <a:pPr marL="0" indent="0" algn="r" rtl="1">
              <a:buNone/>
            </a:pPr>
            <a:r>
              <a:rPr lang="fa-IR" sz="9600" b="1" dirty="0">
                <a:solidFill>
                  <a:srgbClr val="C00000"/>
                </a:solidFill>
              </a:rPr>
              <a:t>در گروه زایمان بیدرد به طور متوسط ۴ ساعت و در گروه کنترل ۶ </a:t>
            </a:r>
            <a:r>
              <a:rPr lang="fa-IR" sz="9600" b="1" dirty="0" smtClean="0">
                <a:solidFill>
                  <a:srgbClr val="C00000"/>
                </a:solidFill>
              </a:rPr>
              <a:t>ساعت</a:t>
            </a:r>
          </a:p>
          <a:p>
            <a:pPr marL="0" indent="0" algn="r" rtl="1">
              <a:buNone/>
            </a:pPr>
            <a:endParaRPr lang="en-US" sz="9600" dirty="0">
              <a:solidFill>
                <a:srgbClr val="C00000"/>
              </a:solidFill>
            </a:endParaRPr>
          </a:p>
          <a:p>
            <a:pPr marL="0" indent="0" algn="r" rtl="1">
              <a:buNone/>
            </a:pPr>
            <a:r>
              <a:rPr lang="fa-IR" sz="9600" b="1" dirty="0">
                <a:solidFill>
                  <a:srgbClr val="00B050"/>
                </a:solidFill>
              </a:rPr>
              <a:t>طول مرحله دوم زایمان:</a:t>
            </a:r>
            <a:endParaRPr lang="en-US" sz="9600" dirty="0">
              <a:solidFill>
                <a:srgbClr val="00B050"/>
              </a:solidFill>
            </a:endParaRPr>
          </a:p>
          <a:p>
            <a:pPr marL="0" indent="0" algn="r" rtl="1">
              <a:buNone/>
            </a:pPr>
            <a:r>
              <a:rPr lang="fa-IR" sz="9600" b="1" dirty="0">
                <a:solidFill>
                  <a:srgbClr val="C00000"/>
                </a:solidFill>
              </a:rPr>
              <a:t>در گروه زایمان بیدرد به طور متوسط یک ساعت و در گروه کنترل یک و نیم </a:t>
            </a:r>
            <a:r>
              <a:rPr lang="fa-IR" sz="9600" b="1" dirty="0" smtClean="0">
                <a:solidFill>
                  <a:srgbClr val="C00000"/>
                </a:solidFill>
              </a:rPr>
              <a:t>ساعت</a:t>
            </a:r>
            <a:endParaRPr lang="fa-IR" sz="9600" dirty="0" smtClean="0">
              <a:solidFill>
                <a:srgbClr val="C00000"/>
              </a:solidFill>
            </a:endParaRPr>
          </a:p>
          <a:p>
            <a:pPr marL="0" indent="0" algn="r" rtl="1">
              <a:buNone/>
            </a:pPr>
            <a:endParaRPr lang="fa-IR" sz="9600" b="1" dirty="0">
              <a:solidFill>
                <a:srgbClr val="C00000"/>
              </a:solidFill>
            </a:endParaRPr>
          </a:p>
          <a:p>
            <a:pPr marL="0" indent="0" algn="r" rtl="1">
              <a:buNone/>
            </a:pPr>
            <a:r>
              <a:rPr lang="fa-IR" sz="9600" b="1" dirty="0" smtClean="0">
                <a:solidFill>
                  <a:srgbClr val="7030A0"/>
                </a:solidFill>
              </a:rPr>
              <a:t>۹۹</a:t>
            </a:r>
            <a:r>
              <a:rPr lang="fa-IR" sz="9600" b="1" dirty="0">
                <a:solidFill>
                  <a:srgbClr val="7030A0"/>
                </a:solidFill>
              </a:rPr>
              <a:t>٪ بیماران رضایت بسیار بالایی از روش بی دردی داشتند و مایل به دریافت بی دردی در زایمان بعدی خود بودند</a:t>
            </a:r>
            <a:r>
              <a:rPr lang="fa-IR" sz="9600" b="1" dirty="0" smtClean="0">
                <a:solidFill>
                  <a:srgbClr val="7030A0"/>
                </a:solidFill>
              </a:rPr>
              <a:t>.</a:t>
            </a:r>
          </a:p>
          <a:p>
            <a:pPr marL="0" indent="0" algn="r" rtl="1">
              <a:buNone/>
            </a:pPr>
            <a:endParaRPr lang="en-US" sz="9600" dirty="0"/>
          </a:p>
          <a:p>
            <a:pPr marL="0" indent="0" algn="r" rtl="1">
              <a:buNone/>
            </a:pPr>
            <a:r>
              <a:rPr lang="fa-IR" sz="9600" b="1" dirty="0">
                <a:solidFill>
                  <a:srgbClr val="C00000"/>
                </a:solidFill>
              </a:rPr>
              <a:t>میانگین فشار خون سیستول و دیاستول در گروه بیدردی بالاتر از گروه کنترل بود.</a:t>
            </a:r>
            <a:endParaRPr lang="en-US" sz="9600" dirty="0">
              <a:solidFill>
                <a:srgbClr val="C00000"/>
              </a:solidFill>
            </a:endParaRPr>
          </a:p>
          <a:p>
            <a:endParaRPr lang="en-US" dirty="0"/>
          </a:p>
        </p:txBody>
      </p:sp>
    </p:spTree>
    <p:extLst>
      <p:ext uri="{BB962C8B-B14F-4D97-AF65-F5344CB8AC3E}">
        <p14:creationId xmlns:p14="http://schemas.microsoft.com/office/powerpoint/2010/main" val="8943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latin typeface="Microsoft Uighur" panose="02000000000000000000" pitchFamily="2" charset="-78"/>
                <a:cs typeface="B Zar" panose="00000400000000000000" pitchFamily="2" charset="-78"/>
              </a:rPr>
              <a:t>دارو های سیستمیک</a:t>
            </a:r>
            <a:endParaRPr lang="en-US" dirty="0"/>
          </a:p>
        </p:txBody>
      </p:sp>
      <p:sp>
        <p:nvSpPr>
          <p:cNvPr id="3" name="Content Placeholder 2"/>
          <p:cNvSpPr>
            <a:spLocks noGrp="1"/>
          </p:cNvSpPr>
          <p:nvPr>
            <p:ph idx="1"/>
          </p:nvPr>
        </p:nvSpPr>
        <p:spPr/>
        <p:txBody>
          <a:bodyPr>
            <a:noAutofit/>
          </a:bodyPr>
          <a:lstStyle/>
          <a:p>
            <a:pPr algn="r" rtl="1">
              <a:buFont typeface="Wingdings" panose="05000000000000000000" pitchFamily="2" charset="2"/>
              <a:buChar char="Ø"/>
            </a:pPr>
            <a:r>
              <a:rPr lang="fa-IR" sz="1800" b="1" dirty="0" smtClean="0">
                <a:cs typeface="B Zar" panose="00000400000000000000" pitchFamily="2" charset="-78"/>
              </a:rPr>
              <a:t>داروهای مخدر: جهت </a:t>
            </a:r>
            <a:r>
              <a:rPr lang="fa-IR" sz="1800" b="1" dirty="0" smtClean="0">
                <a:solidFill>
                  <a:srgbClr val="FF0000"/>
                </a:solidFill>
                <a:cs typeface="B Zar" panose="00000400000000000000" pitchFamily="2" charset="-78"/>
              </a:rPr>
              <a:t>بی دردی </a:t>
            </a:r>
            <a:r>
              <a:rPr lang="fa-IR" sz="1800" b="1" dirty="0" smtClean="0">
                <a:cs typeface="B Zar" panose="00000400000000000000" pitchFamily="2" charset="-78"/>
              </a:rPr>
              <a:t>و </a:t>
            </a:r>
            <a:r>
              <a:rPr lang="fa-IR" sz="1800" b="1" dirty="0" smtClean="0">
                <a:solidFill>
                  <a:srgbClr val="FF0000"/>
                </a:solidFill>
                <a:cs typeface="B Zar" panose="00000400000000000000" pitchFamily="2" charset="-78"/>
              </a:rPr>
              <a:t>آرامبخشی</a:t>
            </a:r>
          </a:p>
          <a:p>
            <a:pPr marL="514350" indent="-514350" algn="r" rtl="1">
              <a:buFont typeface="+mj-lt"/>
              <a:buAutoNum type="arabicParenR"/>
            </a:pPr>
            <a:r>
              <a:rPr lang="fa-IR" sz="1800" b="1" dirty="0" smtClean="0">
                <a:cs typeface="B Zar" panose="00000400000000000000" pitchFamily="2" charset="-78"/>
              </a:rPr>
              <a:t>داروهای مخدر </a:t>
            </a:r>
            <a:r>
              <a:rPr lang="fa-IR" sz="1800" b="1" dirty="0" smtClean="0">
                <a:solidFill>
                  <a:srgbClr val="FF0000"/>
                </a:solidFill>
                <a:cs typeface="B Zar" panose="00000400000000000000" pitchFamily="2" charset="-78"/>
              </a:rPr>
              <a:t>طولانی</a:t>
            </a:r>
            <a:r>
              <a:rPr lang="fa-IR" sz="1800" b="1" dirty="0" smtClean="0">
                <a:cs typeface="B Zar" panose="00000400000000000000" pitchFamily="2" charset="-78"/>
              </a:rPr>
              <a:t> اثرمثل :پتیدین- مورفین</a:t>
            </a:r>
          </a:p>
          <a:p>
            <a:pPr marL="514350" indent="-514350" algn="r" rtl="1">
              <a:buFont typeface="+mj-lt"/>
              <a:buAutoNum type="arabicParenR"/>
            </a:pPr>
            <a:r>
              <a:rPr lang="fa-IR" sz="1800" b="1" dirty="0" smtClean="0">
                <a:cs typeface="B Zar" panose="00000400000000000000" pitchFamily="2" charset="-78"/>
              </a:rPr>
              <a:t>داروهای مخدر </a:t>
            </a:r>
            <a:r>
              <a:rPr lang="fa-IR" sz="1800" b="1" dirty="0" smtClean="0">
                <a:solidFill>
                  <a:srgbClr val="FF0000"/>
                </a:solidFill>
                <a:cs typeface="B Zar" panose="00000400000000000000" pitchFamily="2" charset="-78"/>
              </a:rPr>
              <a:t>کوتاه</a:t>
            </a:r>
            <a:r>
              <a:rPr lang="fa-IR" sz="1800" b="1" dirty="0" smtClean="0">
                <a:cs typeface="B Zar" panose="00000400000000000000" pitchFamily="2" charset="-78"/>
              </a:rPr>
              <a:t> اثر مثل :فنتانیل</a:t>
            </a:r>
          </a:p>
          <a:p>
            <a:pPr marL="514350" indent="-514350" algn="r" rtl="1">
              <a:buFont typeface="+mj-lt"/>
              <a:buAutoNum type="arabicParenR"/>
            </a:pPr>
            <a:r>
              <a:rPr lang="fa-IR" sz="1800" b="1" dirty="0" smtClean="0">
                <a:cs typeface="B Zar" panose="00000400000000000000" pitchFamily="2" charset="-78"/>
              </a:rPr>
              <a:t>داروی مخدر </a:t>
            </a:r>
            <a:r>
              <a:rPr lang="fa-IR" sz="1800" b="1" dirty="0" smtClean="0">
                <a:solidFill>
                  <a:srgbClr val="FF0000"/>
                </a:solidFill>
                <a:cs typeface="B Zar" panose="00000400000000000000" pitchFamily="2" charset="-78"/>
              </a:rPr>
              <a:t>فوق کوتاه </a:t>
            </a:r>
            <a:r>
              <a:rPr lang="fa-IR" sz="1800" b="1" dirty="0" smtClean="0">
                <a:cs typeface="B Zar" panose="00000400000000000000" pitchFamily="2" charset="-78"/>
              </a:rPr>
              <a:t>اثر: رمی فنتانیل</a:t>
            </a:r>
          </a:p>
          <a:p>
            <a:pPr marL="0" indent="0" algn="r" rtl="1">
              <a:buNone/>
            </a:pPr>
            <a:endParaRPr lang="fa-IR" sz="1800" b="1" dirty="0" smtClean="0">
              <a:cs typeface="B Zar" panose="00000400000000000000" pitchFamily="2" charset="-78"/>
            </a:endParaRPr>
          </a:p>
          <a:p>
            <a:pPr algn="r" rtl="1">
              <a:buFont typeface="Wingdings" panose="05000000000000000000" pitchFamily="2" charset="2"/>
              <a:buChar char="Ø"/>
            </a:pPr>
            <a:r>
              <a:rPr lang="fa-IR" sz="1800" b="1" dirty="0">
                <a:latin typeface="Microsoft Uighur" panose="02000000000000000000" pitchFamily="2" charset="-78"/>
                <a:cs typeface="B Zar" panose="00000400000000000000" pitchFamily="2" charset="-78"/>
              </a:rPr>
              <a:t>کتامین</a:t>
            </a:r>
            <a:r>
              <a:rPr lang="fa-IR" sz="1800" b="1" dirty="0">
                <a:solidFill>
                  <a:srgbClr val="FF0000"/>
                </a:solidFill>
                <a:latin typeface="Microsoft Uighur" panose="02000000000000000000" pitchFamily="2" charset="-78"/>
                <a:cs typeface="B Zar" panose="00000400000000000000" pitchFamily="2" charset="-78"/>
              </a:rPr>
              <a:t> </a:t>
            </a:r>
            <a:r>
              <a:rPr lang="fa-IR" sz="1800" b="1" dirty="0">
                <a:latin typeface="Microsoft Uighur" panose="02000000000000000000" pitchFamily="2" charset="-78"/>
                <a:cs typeface="B Zar" panose="00000400000000000000" pitchFamily="2" charset="-78"/>
              </a:rPr>
              <a:t>جهت</a:t>
            </a:r>
            <a:r>
              <a:rPr lang="fa-IR" sz="1800" b="1" dirty="0">
                <a:solidFill>
                  <a:srgbClr val="FF0000"/>
                </a:solidFill>
                <a:latin typeface="Microsoft Uighur" panose="02000000000000000000" pitchFamily="2" charset="-78"/>
                <a:cs typeface="B Zar" panose="00000400000000000000" pitchFamily="2" charset="-78"/>
              </a:rPr>
              <a:t> بی دردی </a:t>
            </a:r>
            <a:r>
              <a:rPr lang="fa-IR" sz="1800" b="1" dirty="0" smtClean="0">
                <a:latin typeface="Microsoft Uighur" panose="02000000000000000000" pitchFamily="2" charset="-78"/>
                <a:cs typeface="B Zar" panose="00000400000000000000" pitchFamily="2" charset="-78"/>
              </a:rPr>
              <a:t>(</a:t>
            </a:r>
            <a:r>
              <a:rPr lang="fa-IR" sz="1800" b="1" dirty="0" smtClean="0">
                <a:solidFill>
                  <a:srgbClr val="FF0000"/>
                </a:solidFill>
                <a:latin typeface="Microsoft Uighur" panose="02000000000000000000" pitchFamily="2" charset="-78"/>
                <a:cs typeface="B Zar" panose="00000400000000000000" pitchFamily="2" charset="-78"/>
              </a:rPr>
              <a:t> </a:t>
            </a:r>
            <a:r>
              <a:rPr lang="fa-IR" sz="1800" b="1" dirty="0" smtClean="0">
                <a:latin typeface="Microsoft Uighur" panose="02000000000000000000" pitchFamily="2" charset="-78"/>
                <a:cs typeface="B Zar" panose="00000400000000000000" pitchFamily="2" charset="-78"/>
              </a:rPr>
              <a:t>بدون آرامبخشی)</a:t>
            </a:r>
            <a:endParaRPr lang="fa-IR" sz="1800" b="1" dirty="0">
              <a:cs typeface="B Zar" panose="00000400000000000000" pitchFamily="2" charset="-78"/>
            </a:endParaRPr>
          </a:p>
          <a:p>
            <a:pPr marL="514350" indent="-514350" algn="r" rtl="1">
              <a:buFont typeface="+mj-lt"/>
              <a:buAutoNum type="arabicParenR"/>
            </a:pPr>
            <a:endParaRPr lang="fa-IR" sz="1800" b="1" dirty="0" smtClean="0">
              <a:cs typeface="B Zar" panose="00000400000000000000" pitchFamily="2" charset="-78"/>
            </a:endParaRPr>
          </a:p>
          <a:p>
            <a:pPr algn="r" rtl="1">
              <a:buFont typeface="Wingdings" panose="05000000000000000000" pitchFamily="2" charset="2"/>
              <a:buChar char="Ø"/>
            </a:pPr>
            <a:r>
              <a:rPr lang="fa-IR" sz="1800" b="1" dirty="0" smtClean="0">
                <a:cs typeface="B Zar" panose="00000400000000000000" pitchFamily="2" charset="-78"/>
              </a:rPr>
              <a:t>داروهای آرامبخش</a:t>
            </a:r>
          </a:p>
          <a:p>
            <a:pPr marL="514350" indent="-514350" algn="r" rtl="1">
              <a:buFont typeface="+mj-lt"/>
              <a:buAutoNum type="arabicPeriod"/>
            </a:pPr>
            <a:r>
              <a:rPr lang="fa-IR" sz="1800" b="1" dirty="0">
                <a:latin typeface="Microsoft Uighur" panose="02000000000000000000" pitchFamily="2" charset="-78"/>
                <a:cs typeface="B Zar" panose="00000400000000000000" pitchFamily="2" charset="-78"/>
              </a:rPr>
              <a:t>تسکین دهنده ها و آرامبخشها ( </a:t>
            </a:r>
            <a:r>
              <a:rPr lang="en-US" sz="1800" b="1" dirty="0">
                <a:latin typeface="Microsoft Uighur" panose="02000000000000000000" pitchFamily="2" charset="-78"/>
                <a:cs typeface="B Zar" panose="00000400000000000000" pitchFamily="2" charset="-78"/>
              </a:rPr>
              <a:t>sedative –Tranquilizers</a:t>
            </a:r>
            <a:r>
              <a:rPr lang="fa-IR" sz="1800" b="1" dirty="0">
                <a:latin typeface="Microsoft Uighur" panose="02000000000000000000" pitchFamily="2" charset="-78"/>
                <a:cs typeface="B Zar" panose="00000400000000000000" pitchFamily="2" charset="-78"/>
              </a:rPr>
              <a:t>) </a:t>
            </a:r>
            <a:r>
              <a:rPr lang="fa-IR" sz="1800" b="1" dirty="0" smtClean="0">
                <a:latin typeface="Microsoft Uighur" panose="02000000000000000000" pitchFamily="2" charset="-78"/>
                <a:cs typeface="B Zar" panose="00000400000000000000" pitchFamily="2" charset="-78"/>
              </a:rPr>
              <a:t>: </a:t>
            </a:r>
          </a:p>
          <a:p>
            <a:pPr marL="0" indent="0" algn="r" rtl="1">
              <a:buNone/>
            </a:pPr>
            <a:r>
              <a:rPr lang="fa-IR" sz="1800" b="1" dirty="0" smtClean="0">
                <a:latin typeface="Microsoft Uighur" panose="02000000000000000000" pitchFamily="2" charset="-78"/>
                <a:cs typeface="B Zar" panose="00000400000000000000" pitchFamily="2" charset="-78"/>
              </a:rPr>
              <a:t>شامل </a:t>
            </a:r>
            <a:r>
              <a:rPr lang="fa-IR" sz="1800" b="1" dirty="0">
                <a:latin typeface="Microsoft Uighur" panose="02000000000000000000" pitchFamily="2" charset="-78"/>
                <a:cs typeface="B Zar" panose="00000400000000000000" pitchFamily="2" charset="-78"/>
              </a:rPr>
              <a:t>باربیتوراتها ،فنوتیازین ها ، </a:t>
            </a:r>
            <a:r>
              <a:rPr lang="fa-IR" sz="1800" b="1" dirty="0">
                <a:solidFill>
                  <a:srgbClr val="FF0000"/>
                </a:solidFill>
                <a:latin typeface="Microsoft Uighur" panose="02000000000000000000" pitchFamily="2" charset="-78"/>
                <a:cs typeface="B Zar" panose="00000400000000000000" pitchFamily="2" charset="-78"/>
              </a:rPr>
              <a:t>هیدروکسی زین </a:t>
            </a:r>
            <a:r>
              <a:rPr lang="fa-IR" sz="1800" b="1" dirty="0">
                <a:latin typeface="Microsoft Uighur" panose="02000000000000000000" pitchFamily="2" charset="-78"/>
                <a:cs typeface="B Zar" panose="00000400000000000000" pitchFamily="2" charset="-78"/>
              </a:rPr>
              <a:t>و </a:t>
            </a:r>
            <a:r>
              <a:rPr lang="fa-IR" sz="1800" b="1" dirty="0">
                <a:solidFill>
                  <a:srgbClr val="FF0000"/>
                </a:solidFill>
                <a:latin typeface="Microsoft Uighur" panose="02000000000000000000" pitchFamily="2" charset="-78"/>
                <a:cs typeface="B Zar" panose="00000400000000000000" pitchFamily="2" charset="-78"/>
              </a:rPr>
              <a:t>بنزودیازپین</a:t>
            </a:r>
            <a:r>
              <a:rPr lang="fa-IR" sz="1800" b="1" dirty="0">
                <a:latin typeface="Microsoft Uighur" panose="02000000000000000000" pitchFamily="2" charset="-78"/>
                <a:cs typeface="B Zar" panose="00000400000000000000" pitchFamily="2" charset="-78"/>
              </a:rPr>
              <a:t> </a:t>
            </a:r>
            <a:r>
              <a:rPr lang="fa-IR" sz="1800" b="1" dirty="0" smtClean="0">
                <a:latin typeface="Microsoft Uighur" panose="02000000000000000000" pitchFamily="2" charset="-78"/>
                <a:cs typeface="B Zar" panose="00000400000000000000" pitchFamily="2" charset="-78"/>
              </a:rPr>
              <a:t>ها: </a:t>
            </a:r>
            <a:r>
              <a:rPr lang="fa-IR" sz="1800" b="1" dirty="0" smtClean="0">
                <a:solidFill>
                  <a:srgbClr val="FF0000"/>
                </a:solidFill>
                <a:latin typeface="Microsoft Uighur" panose="02000000000000000000" pitchFamily="2" charset="-78"/>
                <a:cs typeface="B Zar" panose="00000400000000000000" pitchFamily="2" charset="-78"/>
              </a:rPr>
              <a:t>به تنهایی </a:t>
            </a:r>
            <a:r>
              <a:rPr lang="fa-IR" sz="1800" b="1" dirty="0" smtClean="0">
                <a:latin typeface="Microsoft Uighur" panose="02000000000000000000" pitchFamily="2" charset="-78"/>
                <a:cs typeface="B Zar" panose="00000400000000000000" pitchFamily="2" charset="-78"/>
              </a:rPr>
              <a:t>جهت  </a:t>
            </a:r>
            <a:r>
              <a:rPr lang="fa-IR" sz="1800" b="1" dirty="0">
                <a:solidFill>
                  <a:srgbClr val="FF0000"/>
                </a:solidFill>
                <a:latin typeface="Microsoft Uighur" panose="02000000000000000000" pitchFamily="2" charset="-78"/>
                <a:cs typeface="B Zar" panose="00000400000000000000" pitchFamily="2" charset="-78"/>
              </a:rPr>
              <a:t>رفع</a:t>
            </a:r>
            <a:r>
              <a:rPr lang="fa-IR" sz="1800" b="1" dirty="0">
                <a:latin typeface="Microsoft Uighur" panose="02000000000000000000" pitchFamily="2" charset="-78"/>
                <a:cs typeface="B Zar" panose="00000400000000000000" pitchFamily="2" charset="-78"/>
              </a:rPr>
              <a:t> </a:t>
            </a:r>
            <a:r>
              <a:rPr lang="fa-IR" sz="1800" b="1" dirty="0">
                <a:solidFill>
                  <a:srgbClr val="FF0000"/>
                </a:solidFill>
                <a:latin typeface="Microsoft Uighur" panose="02000000000000000000" pitchFamily="2" charset="-78"/>
                <a:cs typeface="B Zar" panose="00000400000000000000" pitchFamily="2" charset="-78"/>
              </a:rPr>
              <a:t>اضطراب</a:t>
            </a:r>
            <a:r>
              <a:rPr lang="fa-IR" sz="1800" b="1" dirty="0">
                <a:latin typeface="Microsoft Uighur" panose="02000000000000000000" pitchFamily="2" charset="-78"/>
                <a:cs typeface="B Zar" panose="00000400000000000000" pitchFamily="2" charset="-78"/>
              </a:rPr>
              <a:t> </a:t>
            </a:r>
            <a:r>
              <a:rPr lang="fa-IR" sz="1800" b="1" dirty="0" smtClean="0">
                <a:latin typeface="Microsoft Uighur" panose="02000000000000000000" pitchFamily="2" charset="-78"/>
                <a:cs typeface="B Zar" panose="00000400000000000000" pitchFamily="2" charset="-78"/>
              </a:rPr>
              <a:t>یا </a:t>
            </a:r>
            <a:r>
              <a:rPr lang="fa-IR" sz="1800" b="1" dirty="0" smtClean="0">
                <a:solidFill>
                  <a:srgbClr val="FF0000"/>
                </a:solidFill>
                <a:latin typeface="Microsoft Uighur" panose="02000000000000000000" pitchFamily="2" charset="-78"/>
                <a:cs typeface="B Zar" panose="00000400000000000000" pitchFamily="2" charset="-78"/>
              </a:rPr>
              <a:t>همراه با مخدرها </a:t>
            </a:r>
            <a:r>
              <a:rPr lang="fa-IR" sz="1800" b="1" dirty="0" smtClean="0">
                <a:latin typeface="Microsoft Uighur" panose="02000000000000000000" pitchFamily="2" charset="-78"/>
                <a:cs typeface="B Zar" panose="00000400000000000000" pitchFamily="2" charset="-78"/>
              </a:rPr>
              <a:t>جهت </a:t>
            </a:r>
            <a:r>
              <a:rPr lang="fa-IR" sz="1800" b="1" dirty="0" smtClean="0">
                <a:solidFill>
                  <a:srgbClr val="FF0000"/>
                </a:solidFill>
                <a:latin typeface="Microsoft Uighur" panose="02000000000000000000" pitchFamily="2" charset="-78"/>
                <a:cs typeface="B Zar" panose="00000400000000000000" pitchFamily="2" charset="-78"/>
              </a:rPr>
              <a:t>کاهش عوارض تهوع و استفراغ </a:t>
            </a:r>
            <a:r>
              <a:rPr lang="fa-IR" sz="1800" b="1" dirty="0" smtClean="0">
                <a:latin typeface="Microsoft Uighur" panose="02000000000000000000" pitchFamily="2" charset="-78"/>
                <a:cs typeface="B Zar" panose="00000400000000000000" pitchFamily="2" charset="-78"/>
              </a:rPr>
              <a:t>داروهای مخدردر </a:t>
            </a:r>
            <a:r>
              <a:rPr lang="fa-IR" sz="1800" b="1" dirty="0">
                <a:latin typeface="Microsoft Uighur" panose="02000000000000000000" pitchFamily="2" charset="-78"/>
                <a:cs typeface="B Zar" panose="00000400000000000000" pitchFamily="2" charset="-78"/>
              </a:rPr>
              <a:t>حین مراحل اولیه </a:t>
            </a:r>
            <a:r>
              <a:rPr lang="fa-IR" sz="1800" b="1" dirty="0" smtClean="0">
                <a:latin typeface="Microsoft Uighur" panose="02000000000000000000" pitchFamily="2" charset="-78"/>
                <a:cs typeface="B Zar" panose="00000400000000000000" pitchFamily="2" charset="-78"/>
              </a:rPr>
              <a:t>زایمان می توانند به کار روند.</a:t>
            </a:r>
          </a:p>
          <a:p>
            <a:pPr marL="0" indent="0" algn="r" rtl="1">
              <a:buNone/>
            </a:pPr>
            <a:endParaRPr lang="en-US" sz="1800" b="1"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5A1E4B3-9993-4204-B5FC-AAE045B3A7F9}" type="slidenum">
              <a:rPr lang="en-US" smtClean="0"/>
              <a:t>3</a:t>
            </a:fld>
            <a:endParaRPr lang="en-US"/>
          </a:p>
        </p:txBody>
      </p:sp>
    </p:spTree>
    <p:extLst>
      <p:ext uri="{BB962C8B-B14F-4D97-AF65-F5344CB8AC3E}">
        <p14:creationId xmlns:p14="http://schemas.microsoft.com/office/powerpoint/2010/main" val="77848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2400" b="1" dirty="0">
                <a:latin typeface="Microsoft Uighur" panose="02000000000000000000" pitchFamily="2" charset="-78"/>
                <a:cs typeface="B Zar" panose="00000400000000000000" pitchFamily="2" charset="-78"/>
              </a:rPr>
              <a:t>بیمارستانهای </a:t>
            </a:r>
            <a:r>
              <a:rPr lang="fa-IR" sz="2400" b="1" dirty="0">
                <a:solidFill>
                  <a:srgbClr val="FF0000"/>
                </a:solidFill>
                <a:latin typeface="Microsoft Uighur" panose="02000000000000000000" pitchFamily="2" charset="-78"/>
                <a:cs typeface="B Zar" panose="00000400000000000000" pitchFamily="2" charset="-78"/>
              </a:rPr>
              <a:t>دوستدار مادر </a:t>
            </a:r>
            <a:r>
              <a:rPr lang="fa-IR" sz="2400" b="1" dirty="0">
                <a:latin typeface="Microsoft Uighur" panose="02000000000000000000" pitchFamily="2" charset="-78"/>
                <a:cs typeface="B Zar" panose="00000400000000000000" pitchFamily="2" charset="-78"/>
              </a:rPr>
              <a:t>توجه به حفظ و صیانت </a:t>
            </a:r>
            <a:r>
              <a:rPr lang="fa-IR" sz="2400" b="1" dirty="0">
                <a:solidFill>
                  <a:srgbClr val="FF0000"/>
                </a:solidFill>
                <a:latin typeface="Microsoft Uighur" panose="02000000000000000000" pitchFamily="2" charset="-78"/>
                <a:cs typeface="B Zar" panose="00000400000000000000" pitchFamily="2" charset="-78"/>
              </a:rPr>
              <a:t>عزت نفس زائو </a:t>
            </a:r>
            <a:r>
              <a:rPr lang="fa-IR" sz="2400" b="1" dirty="0">
                <a:latin typeface="Microsoft Uighur" panose="02000000000000000000" pitchFamily="2" charset="-78"/>
                <a:cs typeface="B Zar" panose="00000400000000000000" pitchFamily="2" charset="-78"/>
              </a:rPr>
              <a:t>و تلاش در راستای گسترش </a:t>
            </a:r>
            <a:r>
              <a:rPr lang="fa-IR" sz="2400" b="1" dirty="0">
                <a:solidFill>
                  <a:srgbClr val="FF0000"/>
                </a:solidFill>
                <a:latin typeface="Microsoft Uighur" panose="02000000000000000000" pitchFamily="2" charset="-78"/>
                <a:cs typeface="B Zar" panose="00000400000000000000" pitchFamily="2" charset="-78"/>
              </a:rPr>
              <a:t>رفاه مادر </a:t>
            </a:r>
            <a:r>
              <a:rPr lang="fa-IR" sz="2400" b="1" dirty="0" smtClean="0">
                <a:latin typeface="Microsoft Uighur" panose="02000000000000000000" pitchFamily="2" charset="-78"/>
                <a:cs typeface="B Zar" panose="00000400000000000000" pitchFamily="2" charset="-78"/>
              </a:rPr>
              <a:t>دارند </a:t>
            </a:r>
            <a:r>
              <a:rPr lang="fa-IR" sz="2400" b="1" dirty="0">
                <a:latin typeface="Microsoft Uighur" panose="02000000000000000000" pitchFamily="2" charset="-78"/>
                <a:cs typeface="B Zar" panose="00000400000000000000" pitchFamily="2" charset="-78"/>
              </a:rPr>
              <a:t>که بی تردید تسکین درد زایمان در تحقق این مهم نقشی بی بدیل </a:t>
            </a:r>
            <a:r>
              <a:rPr lang="fa-IR" sz="2400" b="1" dirty="0" smtClean="0">
                <a:latin typeface="Microsoft Uighur" panose="02000000000000000000" pitchFamily="2" charset="-78"/>
                <a:cs typeface="B Zar" panose="00000400000000000000" pitchFamily="2" charset="-78"/>
              </a:rPr>
              <a:t>دارد. </a:t>
            </a:r>
            <a:r>
              <a:rPr lang="fa-IR" sz="2400" b="1" dirty="0">
                <a:latin typeface="Microsoft Uighur" panose="02000000000000000000" pitchFamily="2" charset="-78"/>
                <a:cs typeface="B Zar" panose="00000400000000000000" pitchFamily="2" charset="-78"/>
              </a:rPr>
              <a:t/>
            </a:r>
            <a:br>
              <a:rPr lang="fa-IR" sz="2400" b="1" dirty="0">
                <a:latin typeface="Microsoft Uighur" panose="02000000000000000000" pitchFamily="2" charset="-78"/>
                <a:cs typeface="B Zar" panose="00000400000000000000" pitchFamily="2" charset="-78"/>
              </a:rPr>
            </a:br>
            <a:endParaRPr lang="en-US" sz="2400" dirty="0"/>
          </a:p>
        </p:txBody>
      </p:sp>
      <p:pic>
        <p:nvPicPr>
          <p:cNvPr id="6"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90870" y="1825624"/>
            <a:ext cx="3737113" cy="4530725"/>
          </a:xfrm>
        </p:spPr>
      </p:pic>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609" t="27483" r="40155" b="7766"/>
          <a:stretch/>
        </p:blipFill>
        <p:spPr>
          <a:xfrm>
            <a:off x="7389335" y="2614750"/>
            <a:ext cx="1933569" cy="2817537"/>
          </a:xfrm>
          <a:prstGeom prst="rect">
            <a:avLst/>
          </a:prstGeom>
        </p:spPr>
      </p:pic>
      <p:sp>
        <p:nvSpPr>
          <p:cNvPr id="5" name="Slide Number Placeholder 4"/>
          <p:cNvSpPr>
            <a:spLocks noGrp="1"/>
          </p:cNvSpPr>
          <p:nvPr>
            <p:ph type="sldNum" sz="quarter" idx="12"/>
          </p:nvPr>
        </p:nvSpPr>
        <p:spPr/>
        <p:txBody>
          <a:bodyPr/>
          <a:lstStyle/>
          <a:p>
            <a:fld id="{45A1E4B3-9993-4204-B5FC-AAE045B3A7F9}" type="slidenum">
              <a:rPr lang="en-US" smtClean="0"/>
              <a:t>30</a:t>
            </a:fld>
            <a:endParaRPr lang="en-US"/>
          </a:p>
        </p:txBody>
      </p:sp>
      <p:sp>
        <p:nvSpPr>
          <p:cNvPr id="8" name="Left Arrow 7"/>
          <p:cNvSpPr/>
          <p:nvPr/>
        </p:nvSpPr>
        <p:spPr>
          <a:xfrm>
            <a:off x="5466522" y="3101009"/>
            <a:ext cx="1510748" cy="19083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061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 y="60960"/>
            <a:ext cx="12096591" cy="6797039"/>
          </a:xfrm>
        </p:spPr>
      </p:pic>
    </p:spTree>
    <p:extLst>
      <p:ext uri="{BB962C8B-B14F-4D97-AF65-F5344CB8AC3E}">
        <p14:creationId xmlns:p14="http://schemas.microsoft.com/office/powerpoint/2010/main" val="2441312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Zar" panose="00000400000000000000" pitchFamily="2" charset="-78"/>
              </a:rPr>
              <a:t>داروهای مخدر</a:t>
            </a:r>
            <a:endParaRPr lang="en-US" dirty="0"/>
          </a:p>
        </p:txBody>
      </p:sp>
      <p:sp>
        <p:nvSpPr>
          <p:cNvPr id="3" name="Content Placeholder 2"/>
          <p:cNvSpPr>
            <a:spLocks noGrp="1"/>
          </p:cNvSpPr>
          <p:nvPr>
            <p:ph idx="1"/>
          </p:nvPr>
        </p:nvSpPr>
        <p:spPr/>
        <p:txBody>
          <a:bodyPr>
            <a:noAutofit/>
          </a:bodyPr>
          <a:lstStyle/>
          <a:p>
            <a:pPr algn="r" rtl="1">
              <a:buFont typeface="Wingdings" panose="05000000000000000000" pitchFamily="2" charset="2"/>
              <a:buChar char="Ø"/>
            </a:pPr>
            <a:endParaRPr lang="en-US" sz="1800" b="1" dirty="0" smtClean="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endParaRPr lang="en-US" sz="1800" b="1" dirty="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endParaRPr lang="en-US" sz="1800" b="1" dirty="0" smtClean="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endParaRPr lang="en-US" sz="1800" b="1" dirty="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r>
              <a:rPr lang="fa-IR" sz="1800" b="1" dirty="0" smtClean="0">
                <a:latin typeface="Microsoft Uighur" panose="02000000000000000000" pitchFamily="2" charset="-78"/>
                <a:cs typeface="B Zar" panose="00000400000000000000" pitchFamily="2" charset="-78"/>
              </a:rPr>
              <a:t>داروهای </a:t>
            </a:r>
            <a:r>
              <a:rPr lang="fa-IR" sz="1800" b="1" dirty="0" smtClean="0">
                <a:solidFill>
                  <a:srgbClr val="FF0000"/>
                </a:solidFill>
                <a:latin typeface="Microsoft Uighur" panose="02000000000000000000" pitchFamily="2" charset="-78"/>
                <a:cs typeface="B Zar" panose="00000400000000000000" pitchFamily="2" charset="-78"/>
              </a:rPr>
              <a:t>مخدر شایعترین </a:t>
            </a:r>
            <a:r>
              <a:rPr lang="fa-IR" sz="1800" b="1" dirty="0" smtClean="0">
                <a:latin typeface="Microsoft Uighur" panose="02000000000000000000" pitchFamily="2" charset="-78"/>
                <a:cs typeface="B Zar" panose="00000400000000000000" pitchFamily="2" charset="-78"/>
              </a:rPr>
              <a:t>گروه داروئی بکار رفته بصورت </a:t>
            </a:r>
            <a:r>
              <a:rPr lang="fa-IR" sz="1800" b="1" dirty="0" smtClean="0">
                <a:solidFill>
                  <a:srgbClr val="FF0000"/>
                </a:solidFill>
                <a:latin typeface="Microsoft Uighur" panose="02000000000000000000" pitchFamily="2" charset="-78"/>
                <a:cs typeface="B Zar" panose="00000400000000000000" pitchFamily="2" charset="-78"/>
              </a:rPr>
              <a:t>سیستمیک</a:t>
            </a:r>
            <a:r>
              <a:rPr lang="fa-IR" sz="1800" b="1" dirty="0" smtClean="0">
                <a:latin typeface="Microsoft Uighur" panose="02000000000000000000" pitchFamily="2" charset="-78"/>
                <a:cs typeface="B Zar" panose="00000400000000000000" pitchFamily="2" charset="-78"/>
              </a:rPr>
              <a:t> در جهت کاهش درد زایمان است :</a:t>
            </a:r>
          </a:p>
          <a:p>
            <a:pPr algn="r" rtl="1">
              <a:buFont typeface="Wingdings" panose="05000000000000000000" pitchFamily="2" charset="2"/>
              <a:buChar char="Ø"/>
            </a:pPr>
            <a:endParaRPr lang="fa-IR" sz="1800" b="1" dirty="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r>
              <a:rPr lang="fa-IR" sz="1800" b="1" dirty="0">
                <a:latin typeface="Microsoft Uighur" panose="02000000000000000000" pitchFamily="2" charset="-78"/>
                <a:cs typeface="B Zar" panose="00000400000000000000" pitchFamily="2" charset="-78"/>
              </a:rPr>
              <a:t>یک مطالعه اخیراانجام شده </a:t>
            </a:r>
            <a:r>
              <a:rPr lang="fa-IR" sz="1800" b="1" dirty="0">
                <a:solidFill>
                  <a:srgbClr val="FF0000"/>
                </a:solidFill>
                <a:latin typeface="Microsoft Uighur" panose="02000000000000000000" pitchFamily="2" charset="-78"/>
                <a:cs typeface="B Zar" panose="00000400000000000000" pitchFamily="2" charset="-78"/>
              </a:rPr>
              <a:t>در آمریکا </a:t>
            </a:r>
            <a:r>
              <a:rPr lang="fa-IR" sz="1800" b="1" dirty="0">
                <a:latin typeface="Microsoft Uighur" panose="02000000000000000000" pitchFamily="2" charset="-78"/>
                <a:cs typeface="B Zar" panose="00000400000000000000" pitchFamily="2" charset="-78"/>
              </a:rPr>
              <a:t>استفاده از مخدر های وریدی را در واحد های زایمانی بررسی کرد و مصرف آنها را در </a:t>
            </a:r>
            <a:r>
              <a:rPr lang="fa-IR" sz="1800" b="1" dirty="0">
                <a:solidFill>
                  <a:srgbClr val="FF0000"/>
                </a:solidFill>
                <a:latin typeface="Microsoft Uighur" panose="02000000000000000000" pitchFamily="2" charset="-78"/>
                <a:cs typeface="B Zar" panose="00000400000000000000" pitchFamily="2" charset="-78"/>
              </a:rPr>
              <a:t>39% </a:t>
            </a:r>
            <a:r>
              <a:rPr lang="fa-IR" sz="1800" b="1" dirty="0">
                <a:latin typeface="Microsoft Uighur" panose="02000000000000000000" pitchFamily="2" charset="-78"/>
                <a:cs typeface="B Zar" panose="00000400000000000000" pitchFamily="2" charset="-78"/>
              </a:rPr>
              <a:t>تا</a:t>
            </a:r>
            <a:r>
              <a:rPr lang="fa-IR" sz="1800" b="1" dirty="0">
                <a:solidFill>
                  <a:srgbClr val="FF0000"/>
                </a:solidFill>
                <a:latin typeface="Microsoft Uighur" panose="02000000000000000000" pitchFamily="2" charset="-78"/>
                <a:cs typeface="B Zar" panose="00000400000000000000" pitchFamily="2" charset="-78"/>
              </a:rPr>
              <a:t> 56% </a:t>
            </a:r>
            <a:r>
              <a:rPr lang="fa-IR" sz="1800" b="1" dirty="0">
                <a:latin typeface="Microsoft Uighur" panose="02000000000000000000" pitchFamily="2" charset="-78"/>
                <a:cs typeface="B Zar" panose="00000400000000000000" pitchFamily="2" charset="-78"/>
              </a:rPr>
              <a:t>بیماران گزارش نمود .</a:t>
            </a:r>
          </a:p>
          <a:p>
            <a:pPr marL="0" indent="0" algn="r" rtl="1">
              <a:buNone/>
            </a:pPr>
            <a:endParaRPr lang="fa-IR" sz="1800" b="1" dirty="0" smtClean="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r>
              <a:rPr lang="fa-IR" sz="1800" b="1" dirty="0" smtClean="0">
                <a:latin typeface="Microsoft Uighur" panose="02000000000000000000" pitchFamily="2" charset="-78"/>
                <a:cs typeface="B Zar" panose="00000400000000000000" pitchFamily="2" charset="-78"/>
              </a:rPr>
              <a:t>علت استفاده شایع از مخدرها در کاهش درد زایمان:</a:t>
            </a:r>
          </a:p>
          <a:p>
            <a:pPr algn="r" rtl="1">
              <a:buFontTx/>
              <a:buChar char="-"/>
            </a:pPr>
            <a:r>
              <a:rPr lang="fa-IR" sz="1800" b="1" dirty="0" smtClean="0">
                <a:solidFill>
                  <a:srgbClr val="FF0000"/>
                </a:solidFill>
                <a:latin typeface="Microsoft Uighur" panose="02000000000000000000" pitchFamily="2" charset="-78"/>
                <a:cs typeface="B Zar" panose="00000400000000000000" pitchFamily="2" charset="-78"/>
              </a:rPr>
              <a:t>قیمت</a:t>
            </a:r>
            <a:r>
              <a:rPr lang="fa-IR" sz="1800" b="1" dirty="0" smtClean="0">
                <a:latin typeface="Microsoft Uighur" panose="02000000000000000000" pitchFamily="2" charset="-78"/>
                <a:cs typeface="B Zar" panose="00000400000000000000" pitchFamily="2" charset="-78"/>
              </a:rPr>
              <a:t> نه چندان گران آنها</a:t>
            </a:r>
          </a:p>
          <a:p>
            <a:pPr algn="r" rtl="1">
              <a:buFontTx/>
              <a:buChar char="-"/>
            </a:pPr>
            <a:r>
              <a:rPr lang="fa-IR" sz="1800" b="1" dirty="0" smtClean="0">
                <a:latin typeface="Microsoft Uighur" panose="02000000000000000000" pitchFamily="2" charset="-78"/>
                <a:cs typeface="B Zar" panose="00000400000000000000" pitchFamily="2" charset="-78"/>
              </a:rPr>
              <a:t>وسعت </a:t>
            </a:r>
            <a:r>
              <a:rPr lang="fa-IR" sz="1800" b="1" dirty="0" smtClean="0">
                <a:solidFill>
                  <a:srgbClr val="FF0000"/>
                </a:solidFill>
                <a:latin typeface="Microsoft Uighur" panose="02000000000000000000" pitchFamily="2" charset="-78"/>
                <a:cs typeface="B Zar" panose="00000400000000000000" pitchFamily="2" charset="-78"/>
              </a:rPr>
              <a:t>دسترسی</a:t>
            </a:r>
            <a:r>
              <a:rPr lang="fa-IR" sz="1800" b="1" dirty="0" smtClean="0">
                <a:latin typeface="Microsoft Uighur" panose="02000000000000000000" pitchFamily="2" charset="-78"/>
                <a:cs typeface="B Zar" panose="00000400000000000000" pitchFamily="2" charset="-78"/>
              </a:rPr>
              <a:t> به آنها</a:t>
            </a:r>
          </a:p>
          <a:p>
            <a:pPr algn="r" rtl="1">
              <a:buFontTx/>
              <a:buChar char="-"/>
            </a:pPr>
            <a:r>
              <a:rPr lang="fa-IR" sz="1800" b="1" dirty="0" smtClean="0">
                <a:latin typeface="Microsoft Uighur" panose="02000000000000000000" pitchFamily="2" charset="-78"/>
                <a:cs typeface="B Zar" panose="00000400000000000000" pitchFamily="2" charset="-78"/>
              </a:rPr>
              <a:t>تنوع و </a:t>
            </a:r>
            <a:r>
              <a:rPr lang="fa-IR" sz="1800" b="1" dirty="0" smtClean="0">
                <a:solidFill>
                  <a:srgbClr val="FF0000"/>
                </a:solidFill>
                <a:latin typeface="Microsoft Uighur" panose="02000000000000000000" pitchFamily="2" charset="-78"/>
                <a:cs typeface="B Zar" panose="00000400000000000000" pitchFamily="2" charset="-78"/>
              </a:rPr>
              <a:t>سهولت استفاده </a:t>
            </a:r>
            <a:r>
              <a:rPr lang="fa-IR" sz="1800" b="1" dirty="0" smtClean="0">
                <a:latin typeface="Microsoft Uighur" panose="02000000000000000000" pitchFamily="2" charset="-78"/>
                <a:cs typeface="B Zar" panose="00000400000000000000" pitchFamily="2" charset="-78"/>
              </a:rPr>
              <a:t>از آنها</a:t>
            </a:r>
            <a:br>
              <a:rPr lang="fa-IR" sz="1800" b="1" dirty="0" smtClean="0">
                <a:latin typeface="Microsoft Uighur" panose="02000000000000000000" pitchFamily="2" charset="-78"/>
                <a:cs typeface="B Zar" panose="00000400000000000000" pitchFamily="2" charset="-78"/>
              </a:rPr>
            </a:br>
            <a:endParaRPr lang="en-US" sz="1800" b="1" dirty="0" smtClean="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endParaRPr lang="fa-IR" sz="1800" b="1" dirty="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endParaRPr lang="en-US" sz="1800" b="1" dirty="0">
              <a:latin typeface="Microsoft Uighur" panose="02000000000000000000" pitchFamily="2" charset="-78"/>
              <a:cs typeface="B Zar" panose="00000400000000000000" pitchFamily="2" charset="-78"/>
            </a:endParaRPr>
          </a:p>
          <a:p>
            <a:pPr algn="r">
              <a:buFont typeface="Wingdings" panose="05000000000000000000" pitchFamily="2" charset="2"/>
              <a:buChar char="Ø"/>
            </a:pPr>
            <a:endParaRPr lang="en-US" sz="1800" b="1" dirty="0">
              <a:latin typeface="Microsoft Uighur" panose="02000000000000000000" pitchFamily="2" charset="-78"/>
              <a:cs typeface="B Zar" panose="00000400000000000000" pitchFamily="2" charset="-78"/>
            </a:endParaRPr>
          </a:p>
          <a:p>
            <a:pPr algn="r">
              <a:buFont typeface="Wingdings" panose="05000000000000000000" pitchFamily="2" charset="2"/>
              <a:buChar char="Ø"/>
            </a:pPr>
            <a:endParaRPr lang="en-US" sz="1800" b="1" dirty="0">
              <a:cs typeface="B Zar" panose="00000400000000000000" pitchFamily="2" charset="-78"/>
            </a:endParaRPr>
          </a:p>
          <a:p>
            <a:endParaRPr lang="en-US" sz="1800" b="1" dirty="0"/>
          </a:p>
        </p:txBody>
      </p:sp>
      <p:sp>
        <p:nvSpPr>
          <p:cNvPr id="4" name="Slide Number Placeholder 3"/>
          <p:cNvSpPr>
            <a:spLocks noGrp="1"/>
          </p:cNvSpPr>
          <p:nvPr>
            <p:ph type="sldNum" sz="quarter" idx="12"/>
          </p:nvPr>
        </p:nvSpPr>
        <p:spPr/>
        <p:txBody>
          <a:bodyPr/>
          <a:lstStyle/>
          <a:p>
            <a:fld id="{45A1E4B3-9993-4204-B5FC-AAE045B3A7F9}" type="slidenum">
              <a:rPr lang="en-US" smtClean="0"/>
              <a:t>4</a:t>
            </a:fld>
            <a:endParaRPr lang="en-US"/>
          </a:p>
        </p:txBody>
      </p:sp>
    </p:spTree>
    <p:extLst>
      <p:ext uri="{BB962C8B-B14F-4D97-AF65-F5344CB8AC3E}">
        <p14:creationId xmlns:p14="http://schemas.microsoft.com/office/powerpoint/2010/main" val="5217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latin typeface="Microsoft Uighur" panose="02000000000000000000" pitchFamily="2" charset="-78"/>
                <a:cs typeface="B Zar" panose="00000400000000000000" pitchFamily="2" charset="-78"/>
              </a:rPr>
              <a:t>مقایسه مخدرهای کوتاه اثر و فوق کوتاه اثر </a:t>
            </a:r>
            <a:endParaRPr lang="en-US" dirty="0">
              <a:cs typeface="B Zar"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marL="342900" indent="-342900" algn="r" rtl="1">
              <a:buFont typeface="Wingdings" panose="05000000000000000000" pitchFamily="2" charset="2"/>
              <a:buChar char="Ø"/>
            </a:pPr>
            <a:r>
              <a:rPr lang="fa-IR" b="1" dirty="0">
                <a:latin typeface="Microsoft Uighur" panose="02000000000000000000" pitchFamily="2" charset="-78"/>
                <a:cs typeface="B Zar" panose="00000400000000000000" pitchFamily="2" charset="-78"/>
              </a:rPr>
              <a:t> </a:t>
            </a:r>
            <a:r>
              <a:rPr lang="fa-IR" sz="2800" b="1" dirty="0" smtClean="0">
                <a:solidFill>
                  <a:srgbClr val="FF0000"/>
                </a:solidFill>
                <a:latin typeface="Microsoft Uighur" panose="02000000000000000000" pitchFamily="2" charset="-78"/>
                <a:cs typeface="B Zar" panose="00000400000000000000" pitchFamily="2" charset="-78"/>
              </a:rPr>
              <a:t>فنتانیل</a:t>
            </a:r>
            <a:r>
              <a:rPr lang="fa-IR" sz="2800" b="1" dirty="0" smtClean="0">
                <a:latin typeface="Microsoft Uighur" panose="02000000000000000000" pitchFamily="2" charset="-78"/>
                <a:cs typeface="B Zar" panose="00000400000000000000" pitchFamily="2" charset="-78"/>
              </a:rPr>
              <a:t> (بعنوان یک مخدر </a:t>
            </a:r>
            <a:r>
              <a:rPr lang="en-US" sz="2800" b="1" dirty="0" smtClean="0">
                <a:latin typeface="Microsoft Uighur" panose="02000000000000000000" pitchFamily="2" charset="-78"/>
                <a:cs typeface="B Zar" panose="00000400000000000000" pitchFamily="2" charset="-78"/>
              </a:rPr>
              <a:t>( </a:t>
            </a:r>
            <a:r>
              <a:rPr lang="en-US" sz="2800" b="1" dirty="0" smtClean="0">
                <a:solidFill>
                  <a:srgbClr val="FF0000"/>
                </a:solidFill>
                <a:latin typeface="Microsoft Uighur" panose="02000000000000000000" pitchFamily="2" charset="-78"/>
                <a:cs typeface="B Zar" panose="00000400000000000000" pitchFamily="2" charset="-78"/>
              </a:rPr>
              <a:t>Short acting</a:t>
            </a:r>
            <a:r>
              <a:rPr lang="fa-IR" sz="2800" b="1" dirty="0" smtClean="0">
                <a:latin typeface="Microsoft Uighur" panose="02000000000000000000" pitchFamily="2" charset="-78"/>
                <a:cs typeface="B Zar" panose="00000400000000000000" pitchFamily="2" charset="-78"/>
              </a:rPr>
              <a:t>و</a:t>
            </a:r>
            <a:r>
              <a:rPr lang="fa-IR" sz="2800" b="1" dirty="0" smtClean="0">
                <a:solidFill>
                  <a:srgbClr val="FF0000"/>
                </a:solidFill>
                <a:latin typeface="Microsoft Uighur" panose="02000000000000000000" pitchFamily="2" charset="-78"/>
                <a:cs typeface="B Zar" panose="00000400000000000000" pitchFamily="2" charset="-78"/>
              </a:rPr>
              <a:t> رمی فنتانیل </a:t>
            </a:r>
            <a:r>
              <a:rPr lang="fa-IR" sz="2800" b="1" dirty="0" smtClean="0">
                <a:latin typeface="Microsoft Uighur" panose="02000000000000000000" pitchFamily="2" charset="-78"/>
                <a:cs typeface="B Zar" panose="00000400000000000000" pitchFamily="2" charset="-78"/>
              </a:rPr>
              <a:t>(بعنوان یک مخدر </a:t>
            </a:r>
            <a:r>
              <a:rPr lang="en-US" sz="2800" b="1" dirty="0" smtClean="0">
                <a:latin typeface="Microsoft Uighur" panose="02000000000000000000" pitchFamily="2" charset="-78"/>
                <a:cs typeface="B Zar" panose="00000400000000000000" pitchFamily="2" charset="-78"/>
              </a:rPr>
              <a:t>( </a:t>
            </a:r>
            <a:r>
              <a:rPr lang="en-US" sz="2800" b="1" dirty="0" smtClean="0">
                <a:solidFill>
                  <a:srgbClr val="FF0000"/>
                </a:solidFill>
                <a:latin typeface="Microsoft Uighur" panose="02000000000000000000" pitchFamily="2" charset="-78"/>
                <a:cs typeface="B Zar" panose="00000400000000000000" pitchFamily="2" charset="-78"/>
              </a:rPr>
              <a:t>Ultra short acting </a:t>
            </a:r>
            <a:r>
              <a:rPr lang="fa-IR" sz="2800" b="1" dirty="0" smtClean="0">
                <a:latin typeface="Microsoft Uighur" panose="02000000000000000000" pitchFamily="2" charset="-78"/>
                <a:cs typeface="B Zar" panose="00000400000000000000" pitchFamily="2" charset="-78"/>
              </a:rPr>
              <a:t>آخرین داروهای وارد شده از میان مخدر های سیستمیک برای کارآزمایی بالینی هستند.</a:t>
            </a:r>
            <a:endParaRPr lang="fa-IR" sz="2800" b="1" dirty="0" smtClean="0">
              <a:solidFill>
                <a:srgbClr val="FF0000"/>
              </a:solidFill>
              <a:latin typeface="Microsoft Uighur" panose="02000000000000000000" pitchFamily="2" charset="-78"/>
              <a:cs typeface="B Zar" panose="00000400000000000000" pitchFamily="2" charset="-78"/>
            </a:endParaRPr>
          </a:p>
          <a:p>
            <a:pPr marL="342900" indent="-342900" algn="r" rtl="1">
              <a:buFont typeface="Wingdings" panose="05000000000000000000" pitchFamily="2" charset="2"/>
              <a:buChar char="Ø"/>
            </a:pPr>
            <a:r>
              <a:rPr lang="fa-IR" sz="2800" b="1" dirty="0" smtClean="0">
                <a:latin typeface="Microsoft Uighur" panose="02000000000000000000" pitchFamily="2" charset="-78"/>
                <a:cs typeface="B Zar" panose="00000400000000000000" pitchFamily="2" charset="-78"/>
              </a:rPr>
              <a:t> این داروها جزو </a:t>
            </a:r>
            <a:r>
              <a:rPr lang="fa-IR" sz="2800" b="1" dirty="0">
                <a:latin typeface="Microsoft Uighur" panose="02000000000000000000" pitchFamily="2" charset="-78"/>
                <a:cs typeface="B Zar" panose="00000400000000000000" pitchFamily="2" charset="-78"/>
              </a:rPr>
              <a:t>دارو های ضد درد جایگزین برای بیمارانی است که بلوک اسپاینال / اپیدورال در آنها کنترااندیکه </a:t>
            </a:r>
            <a:r>
              <a:rPr lang="fa-IR" sz="2800" b="1" dirty="0" smtClean="0">
                <a:latin typeface="Microsoft Uighur" panose="02000000000000000000" pitchFamily="2" charset="-78"/>
                <a:cs typeface="B Zar" panose="00000400000000000000" pitchFamily="2" charset="-78"/>
              </a:rPr>
              <a:t>است.</a:t>
            </a:r>
          </a:p>
          <a:p>
            <a:pPr marL="342900" indent="-342900" algn="r" rtl="1">
              <a:buFont typeface="Wingdings" panose="05000000000000000000" pitchFamily="2" charset="2"/>
              <a:buChar char="Ø"/>
            </a:pPr>
            <a:endParaRPr lang="fa-IR" sz="2800" b="1" dirty="0">
              <a:latin typeface="Microsoft Uighur" panose="02000000000000000000" pitchFamily="2" charset="-78"/>
              <a:cs typeface="B Zar" panose="00000400000000000000" pitchFamily="2" charset="-78"/>
            </a:endParaRPr>
          </a:p>
          <a:p>
            <a:pPr marL="0" indent="0" algn="r" rtl="1">
              <a:buNone/>
            </a:pPr>
            <a:endParaRPr lang="fa-IR" sz="2800" b="1" dirty="0" smtClean="0">
              <a:latin typeface="Microsoft Uighur" panose="02000000000000000000" pitchFamily="2" charset="-78"/>
              <a:cs typeface="B Zar" panose="00000400000000000000" pitchFamily="2" charset="-78"/>
            </a:endParaRPr>
          </a:p>
          <a:p>
            <a:pPr marL="342900" indent="-342900" algn="ctr" rtl="1">
              <a:buFont typeface="Wingdings" panose="05000000000000000000" pitchFamily="2" charset="2"/>
              <a:buChar char="Ø"/>
            </a:pPr>
            <a:r>
              <a:rPr lang="fa-IR" sz="2800" b="1" dirty="0" smtClean="0">
                <a:latin typeface="Microsoft Uighur" panose="02000000000000000000" pitchFamily="2" charset="-78"/>
                <a:cs typeface="B Zar" panose="00000400000000000000" pitchFamily="2" charset="-78"/>
              </a:rPr>
              <a:t>از نظرکیفیت بی دردی زایمانی کلا اپیوئیدهای </a:t>
            </a:r>
            <a:r>
              <a:rPr lang="en-US" sz="2800" b="1" dirty="0" smtClean="0">
                <a:latin typeface="Microsoft Uighur" panose="02000000000000000000" pitchFamily="2" charset="-78"/>
                <a:cs typeface="B Zar" panose="00000400000000000000" pitchFamily="2" charset="-78"/>
              </a:rPr>
              <a:t>short acting</a:t>
            </a:r>
            <a:r>
              <a:rPr lang="fa-IR" sz="2800" b="1" dirty="0" smtClean="0">
                <a:latin typeface="Microsoft Uighur" panose="02000000000000000000" pitchFamily="2" charset="-78"/>
                <a:cs typeface="B Zar" panose="00000400000000000000" pitchFamily="2" charset="-78"/>
              </a:rPr>
              <a:t> و </a:t>
            </a:r>
            <a:r>
              <a:rPr lang="en-US" sz="2800" b="1" dirty="0" smtClean="0">
                <a:latin typeface="Microsoft Uighur" panose="02000000000000000000" pitchFamily="2" charset="-78"/>
                <a:cs typeface="B Zar" panose="00000400000000000000" pitchFamily="2" charset="-78"/>
              </a:rPr>
              <a:t>long acting </a:t>
            </a:r>
            <a:r>
              <a:rPr lang="fa-IR" sz="2800" b="1" dirty="0" smtClean="0">
                <a:latin typeface="Microsoft Uighur" panose="02000000000000000000" pitchFamily="2" charset="-78"/>
                <a:cs typeface="B Zar" panose="00000400000000000000" pitchFamily="2" charset="-78"/>
              </a:rPr>
              <a:t> تفاوت بارزی با هم نداشته اند ولی مخدر </a:t>
            </a:r>
            <a:r>
              <a:rPr lang="en-US" sz="2800" b="1" dirty="0" smtClean="0">
                <a:latin typeface="Microsoft Uighur" panose="02000000000000000000" pitchFamily="2" charset="-78"/>
                <a:cs typeface="B Zar" panose="00000400000000000000" pitchFamily="2" charset="-78"/>
              </a:rPr>
              <a:t>ultra short acting</a:t>
            </a:r>
            <a:r>
              <a:rPr lang="fa-IR" sz="2800" b="1" dirty="0" smtClean="0">
                <a:latin typeface="Microsoft Uighur" panose="02000000000000000000" pitchFamily="2" charset="-78"/>
                <a:cs typeface="B Zar" panose="00000400000000000000" pitchFamily="2" charset="-78"/>
              </a:rPr>
              <a:t>: </a:t>
            </a:r>
            <a:r>
              <a:rPr lang="fa-IR" sz="6600" b="1" dirty="0" smtClean="0">
                <a:solidFill>
                  <a:srgbClr val="FF0000"/>
                </a:solidFill>
                <a:latin typeface="Microsoft Uighur" panose="02000000000000000000" pitchFamily="2" charset="-78"/>
                <a:cs typeface="B Zar" panose="00000400000000000000" pitchFamily="2" charset="-78"/>
              </a:rPr>
              <a:t>رمی فنتانیل</a:t>
            </a:r>
            <a:r>
              <a:rPr lang="fa-IR" b="1" dirty="0" smtClean="0">
                <a:solidFill>
                  <a:srgbClr val="FF0000"/>
                </a:solidFill>
                <a:latin typeface="Microsoft Uighur" panose="02000000000000000000" pitchFamily="2" charset="-78"/>
                <a:cs typeface="B Zar" panose="00000400000000000000" pitchFamily="2" charset="-78"/>
              </a:rPr>
              <a:t> تفاوت کیفیت بارزی </a:t>
            </a:r>
            <a:r>
              <a:rPr lang="fa-IR" b="1" dirty="0" smtClean="0">
                <a:latin typeface="Microsoft Uighur" panose="02000000000000000000" pitchFamily="2" charset="-78"/>
                <a:cs typeface="B Zar" panose="00000400000000000000" pitchFamily="2" charset="-78"/>
              </a:rPr>
              <a:t>با آنها داشته است.</a:t>
            </a:r>
            <a:r>
              <a:rPr lang="fa-IR" sz="6600" b="1" dirty="0" smtClean="0">
                <a:latin typeface="Microsoft Uighur" panose="02000000000000000000" pitchFamily="2" charset="-78"/>
                <a:cs typeface="B Zar" panose="00000400000000000000" pitchFamily="2" charset="-78"/>
              </a:rPr>
              <a:t> </a:t>
            </a:r>
            <a:endParaRPr lang="fa-IR" sz="6600" b="1" dirty="0">
              <a:latin typeface="Microsoft Uighur" panose="02000000000000000000" pitchFamily="2" charset="-78"/>
              <a:cs typeface="B Zar" panose="00000400000000000000" pitchFamily="2" charset="-78"/>
            </a:endParaRPr>
          </a:p>
          <a:p>
            <a:pPr marL="0" indent="0" algn="r" rtl="1">
              <a:buNone/>
            </a:pPr>
            <a:endParaRPr lang="en-US"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5A1E4B3-9993-4204-B5FC-AAE045B3A7F9}" type="slidenum">
              <a:rPr lang="en-US" smtClean="0"/>
              <a:t>5</a:t>
            </a:fld>
            <a:endParaRPr lang="en-US"/>
          </a:p>
        </p:txBody>
      </p:sp>
    </p:spTree>
    <p:extLst>
      <p:ext uri="{BB962C8B-B14F-4D97-AF65-F5344CB8AC3E}">
        <p14:creationId xmlns:p14="http://schemas.microsoft.com/office/powerpoint/2010/main" val="717788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latin typeface="Microsoft Uighur" panose="02000000000000000000" pitchFamily="2" charset="-78"/>
                <a:cs typeface="B Zar" panose="00000400000000000000" pitchFamily="2" charset="-78"/>
              </a:rPr>
              <a:t>رمی فنتانیل</a:t>
            </a:r>
            <a:endParaRPr lang="en-US" dirty="0"/>
          </a:p>
        </p:txBody>
      </p:sp>
      <p:sp>
        <p:nvSpPr>
          <p:cNvPr id="3" name="Content Placeholder 2"/>
          <p:cNvSpPr>
            <a:spLocks noGrp="1"/>
          </p:cNvSpPr>
          <p:nvPr>
            <p:ph idx="1"/>
          </p:nvPr>
        </p:nvSpPr>
        <p:spPr/>
        <p:txBody>
          <a:bodyPr>
            <a:normAutofit fontScale="92500" lnSpcReduction="20000"/>
          </a:bodyPr>
          <a:lstStyle/>
          <a:p>
            <a:pPr algn="r" rtl="1">
              <a:buFont typeface="Wingdings" panose="05000000000000000000" pitchFamily="2" charset="2"/>
              <a:buChar char="Ø"/>
            </a:pPr>
            <a:r>
              <a:rPr lang="fa-IR" b="1" dirty="0">
                <a:latin typeface="Microsoft Uighur" panose="02000000000000000000" pitchFamily="2" charset="-78"/>
                <a:cs typeface="B Zar" panose="00000400000000000000" pitchFamily="2" charset="-78"/>
              </a:rPr>
              <a:t>رمی فنتانیل مخدر </a:t>
            </a:r>
            <a:r>
              <a:rPr lang="fa-IR" b="1" dirty="0">
                <a:solidFill>
                  <a:srgbClr val="FF0000"/>
                </a:solidFill>
                <a:latin typeface="Microsoft Uighur" panose="02000000000000000000" pitchFamily="2" charset="-78"/>
                <a:cs typeface="B Zar" panose="00000400000000000000" pitchFamily="2" charset="-78"/>
              </a:rPr>
              <a:t>بسیار</a:t>
            </a:r>
            <a:r>
              <a:rPr lang="fa-IR" b="1" dirty="0">
                <a:latin typeface="Microsoft Uighur" panose="02000000000000000000" pitchFamily="2" charset="-78"/>
                <a:cs typeface="B Zar" panose="00000400000000000000" pitchFamily="2" charset="-78"/>
              </a:rPr>
              <a:t> </a:t>
            </a:r>
            <a:r>
              <a:rPr lang="fa-IR" b="1" dirty="0">
                <a:solidFill>
                  <a:srgbClr val="FF0000"/>
                </a:solidFill>
                <a:latin typeface="Microsoft Uighur" panose="02000000000000000000" pitchFamily="2" charset="-78"/>
                <a:cs typeface="B Zar" panose="00000400000000000000" pitchFamily="2" charset="-78"/>
              </a:rPr>
              <a:t>کوتاه اثر قوی  </a:t>
            </a:r>
            <a:r>
              <a:rPr lang="fa-IR" b="1" dirty="0">
                <a:latin typeface="Microsoft Uighur" panose="02000000000000000000" pitchFamily="2" charset="-78"/>
                <a:cs typeface="B Zar" panose="00000400000000000000" pitchFamily="2" charset="-78"/>
              </a:rPr>
              <a:t>است که برای مصارف بالینی در آمریکا از جولای 1996 تصویب شده است .</a:t>
            </a:r>
          </a:p>
          <a:p>
            <a:pPr algn="r" rtl="1">
              <a:buFont typeface="Wingdings" panose="05000000000000000000" pitchFamily="2" charset="2"/>
              <a:buChar char="Ø"/>
            </a:pPr>
            <a:r>
              <a:rPr lang="fa-IR" b="1" dirty="0">
                <a:latin typeface="Microsoft Uighur" panose="02000000000000000000" pitchFamily="2" charset="-78"/>
                <a:cs typeface="B Zar" panose="00000400000000000000" pitchFamily="2" charset="-78"/>
              </a:rPr>
              <a:t>تمایز فارماکولوژیک بی نظیر رمی فنتانیل در مقایسه با سایر مخدرها آن است که رمی فنتانیل در ساختمان شیمیایی خود </a:t>
            </a:r>
            <a:r>
              <a:rPr lang="fa-IR" b="1" dirty="0">
                <a:solidFill>
                  <a:srgbClr val="FF0000"/>
                </a:solidFill>
                <a:latin typeface="Microsoft Uighur" panose="02000000000000000000" pitchFamily="2" charset="-78"/>
                <a:cs typeface="B Zar" panose="00000400000000000000" pitchFamily="2" charset="-78"/>
              </a:rPr>
              <a:t>زنجیره استری </a:t>
            </a:r>
            <a:r>
              <a:rPr lang="fa-IR" b="1" dirty="0">
                <a:latin typeface="Microsoft Uighur" panose="02000000000000000000" pitchFamily="2" charset="-78"/>
                <a:cs typeface="B Zar" panose="00000400000000000000" pitchFamily="2" charset="-78"/>
              </a:rPr>
              <a:t>دارد که اجازه متابولیسم با استراز های غیر اختصاصی در خون و عضله را می دهد به سرعت و </a:t>
            </a:r>
            <a:r>
              <a:rPr lang="fa-IR" b="1" dirty="0">
                <a:solidFill>
                  <a:srgbClr val="FF0000"/>
                </a:solidFill>
                <a:latin typeface="Microsoft Uighur" panose="02000000000000000000" pitchFamily="2" charset="-78"/>
                <a:cs typeface="B Zar" panose="00000400000000000000" pitchFamily="2" charset="-78"/>
              </a:rPr>
              <a:t>بدون نیاز به کبد و کلیه متابولیزه </a:t>
            </a:r>
            <a:r>
              <a:rPr lang="fa-IR" b="1" dirty="0">
                <a:latin typeface="Microsoft Uighur" panose="02000000000000000000" pitchFamily="2" charset="-78"/>
                <a:cs typeface="B Zar" panose="00000400000000000000" pitchFamily="2" charset="-78"/>
              </a:rPr>
              <a:t>میگردد و لذا کلیرانس  پلاسمائی و </a:t>
            </a:r>
            <a:r>
              <a:rPr lang="fa-IR" b="1" dirty="0">
                <a:solidFill>
                  <a:srgbClr val="FF0000"/>
                </a:solidFill>
                <a:latin typeface="Microsoft Uighur" panose="02000000000000000000" pitchFamily="2" charset="-78"/>
                <a:cs typeface="B Zar" panose="00000400000000000000" pitchFamily="2" charset="-78"/>
              </a:rPr>
              <a:t>اتمام فعالیت سریعی </a:t>
            </a:r>
            <a:r>
              <a:rPr lang="fa-IR" b="1" dirty="0">
                <a:latin typeface="Microsoft Uighur" panose="02000000000000000000" pitchFamily="2" charset="-78"/>
                <a:cs typeface="B Zar" panose="00000400000000000000" pitchFamily="2" charset="-78"/>
              </a:rPr>
              <a:t>دارد. </a:t>
            </a:r>
            <a:endParaRPr lang="en-US" b="1" dirty="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r>
              <a:rPr lang="fa-IR" b="1" dirty="0">
                <a:solidFill>
                  <a:srgbClr val="FF0000"/>
                </a:solidFill>
                <a:latin typeface="Microsoft Uighur" panose="02000000000000000000" pitchFamily="2" charset="-78"/>
                <a:cs typeface="B Zar" panose="00000400000000000000" pitchFamily="2" charset="-78"/>
              </a:rPr>
              <a:t>نیمه عمر </a:t>
            </a:r>
            <a:r>
              <a:rPr lang="fa-IR" b="1" dirty="0">
                <a:latin typeface="Microsoft Uighur" panose="02000000000000000000" pitchFamily="2" charset="-78"/>
                <a:cs typeface="B Zar" panose="00000400000000000000" pitchFamily="2" charset="-78"/>
              </a:rPr>
              <a:t>تخمینی آن </a:t>
            </a:r>
            <a:r>
              <a:rPr lang="fa-IR" b="1" dirty="0">
                <a:solidFill>
                  <a:srgbClr val="FF0000"/>
                </a:solidFill>
                <a:latin typeface="Microsoft Uighur" panose="02000000000000000000" pitchFamily="2" charset="-78"/>
                <a:cs typeface="B Zar" panose="00000400000000000000" pitchFamily="2" charset="-78"/>
              </a:rPr>
              <a:t>1.3 دقیقه </a:t>
            </a:r>
            <a:r>
              <a:rPr lang="fa-IR" b="1" dirty="0">
                <a:latin typeface="Microsoft Uighur" panose="02000000000000000000" pitchFamily="2" charset="-78"/>
                <a:cs typeface="B Zar" panose="00000400000000000000" pitchFamily="2" charset="-78"/>
              </a:rPr>
              <a:t>است.</a:t>
            </a:r>
          </a:p>
          <a:p>
            <a:pPr algn="r" rtl="1">
              <a:buFont typeface="Wingdings" panose="05000000000000000000" pitchFamily="2" charset="2"/>
              <a:buChar char="Ø"/>
            </a:pPr>
            <a:r>
              <a:rPr lang="fa-IR" b="1" dirty="0">
                <a:latin typeface="Microsoft Uighur" panose="02000000000000000000" pitchFamily="2" charset="-78"/>
                <a:cs typeface="B Zar" panose="00000400000000000000" pitchFamily="2" charset="-78"/>
              </a:rPr>
              <a:t>بنابراین </a:t>
            </a:r>
            <a:r>
              <a:rPr lang="fa-IR" b="1" dirty="0">
                <a:solidFill>
                  <a:srgbClr val="FF0000"/>
                </a:solidFill>
                <a:latin typeface="Microsoft Uighur" panose="02000000000000000000" pitchFamily="2" charset="-78"/>
                <a:cs typeface="B Zar" panose="00000400000000000000" pitchFamily="2" charset="-78"/>
              </a:rPr>
              <a:t>درمعرض قرار گیری جنین </a:t>
            </a:r>
            <a:r>
              <a:rPr lang="fa-IR" b="1" dirty="0">
                <a:latin typeface="Microsoft Uighur" panose="02000000000000000000" pitchFamily="2" charset="-78"/>
                <a:cs typeface="B Zar" panose="00000400000000000000" pitchFamily="2" charset="-78"/>
              </a:rPr>
              <a:t>به دارو بدلیل متابولیسم سریع یا توزیع مجدد یا هر دو ، </a:t>
            </a:r>
            <a:r>
              <a:rPr lang="fa-IR" b="1" dirty="0">
                <a:solidFill>
                  <a:srgbClr val="FF0000"/>
                </a:solidFill>
                <a:latin typeface="Microsoft Uighur" panose="02000000000000000000" pitchFamily="2" charset="-78"/>
                <a:cs typeface="B Zar" panose="00000400000000000000" pitchFamily="2" charset="-78"/>
              </a:rPr>
              <a:t>حداقل</a:t>
            </a:r>
            <a:r>
              <a:rPr lang="fa-IR" b="1" dirty="0">
                <a:latin typeface="Microsoft Uighur" panose="02000000000000000000" pitchFamily="2" charset="-78"/>
                <a:cs typeface="B Zar" panose="00000400000000000000" pitchFamily="2" charset="-78"/>
              </a:rPr>
              <a:t> است</a:t>
            </a:r>
            <a:endParaRPr lang="en-US"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5A1E4B3-9993-4204-B5FC-AAE045B3A7F9}" type="slidenum">
              <a:rPr lang="en-US" smtClean="0"/>
              <a:t>6</a:t>
            </a:fld>
            <a:endParaRPr lang="en-US"/>
          </a:p>
        </p:txBody>
      </p:sp>
    </p:spTree>
    <p:extLst>
      <p:ext uri="{BB962C8B-B14F-4D97-AF65-F5344CB8AC3E}">
        <p14:creationId xmlns:p14="http://schemas.microsoft.com/office/powerpoint/2010/main" val="2059265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a:latin typeface="Microsoft Uighur" panose="02000000000000000000" pitchFamily="2" charset="-78"/>
                <a:cs typeface="B Zar" panose="00000400000000000000" pitchFamily="2" charset="-78"/>
              </a:rPr>
              <a:t>رمی فنتانیل</a:t>
            </a:r>
            <a:endParaRPr lang="en-US" dirty="0">
              <a:cs typeface="B Zar" panose="00000400000000000000" pitchFamily="2" charset="-78"/>
            </a:endParaRPr>
          </a:p>
        </p:txBody>
      </p:sp>
      <p:sp>
        <p:nvSpPr>
          <p:cNvPr id="3" name="Content Placeholder 2"/>
          <p:cNvSpPr>
            <a:spLocks noGrp="1"/>
          </p:cNvSpPr>
          <p:nvPr>
            <p:ph idx="1"/>
          </p:nvPr>
        </p:nvSpPr>
        <p:spPr/>
        <p:txBody>
          <a:bodyPr>
            <a:noAutofit/>
          </a:bodyPr>
          <a:lstStyle/>
          <a:p>
            <a:pPr algn="r" rtl="1">
              <a:buFont typeface="Wingdings" panose="05000000000000000000" pitchFamily="2" charset="2"/>
              <a:buChar char="Ø"/>
            </a:pPr>
            <a:endParaRPr lang="en-US" sz="2800" b="1" dirty="0" smtClean="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endParaRPr lang="en-US" sz="2800" b="1" dirty="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endParaRPr lang="en-US" sz="2800" b="1" dirty="0" smtClean="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endParaRPr lang="en-US" sz="2800" b="1" dirty="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endParaRPr lang="en-US" sz="2800" b="1" dirty="0" smtClean="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endParaRPr lang="en-US" sz="2800" b="1" dirty="0" smtClean="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endParaRPr lang="en-US" sz="2800" b="1" dirty="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r>
              <a:rPr lang="fa-IR" sz="2800" b="1" dirty="0" smtClean="0">
                <a:latin typeface="Microsoft Uighur" panose="02000000000000000000" pitchFamily="2" charset="-78"/>
                <a:cs typeface="B Zar" panose="00000400000000000000" pitchFamily="2" charset="-78"/>
              </a:rPr>
              <a:t>ویژگیها </a:t>
            </a:r>
            <a:r>
              <a:rPr lang="fa-IR" sz="2800" b="1" dirty="0">
                <a:latin typeface="Microsoft Uighur" panose="02000000000000000000" pitchFamily="2" charset="-78"/>
                <a:cs typeface="B Zar" panose="00000400000000000000" pitchFamily="2" charset="-78"/>
              </a:rPr>
              <a:t>و مزایای رمی </a:t>
            </a:r>
            <a:r>
              <a:rPr lang="fa-IR" sz="2800" b="1" dirty="0" smtClean="0">
                <a:latin typeface="Microsoft Uighur" panose="02000000000000000000" pitchFamily="2" charset="-78"/>
                <a:cs typeface="B Zar" panose="00000400000000000000" pitchFamily="2" charset="-78"/>
              </a:rPr>
              <a:t>فنتانیل:</a:t>
            </a:r>
          </a:p>
          <a:p>
            <a:pPr marL="514350" indent="-514350" algn="ctr" rtl="1">
              <a:buFont typeface="+mj-lt"/>
              <a:buAutoNum type="arabicParenR"/>
            </a:pPr>
            <a:r>
              <a:rPr lang="fa-IR" sz="2800" b="1" dirty="0" smtClean="0">
                <a:latin typeface="Microsoft Uighur" panose="02000000000000000000" pitchFamily="2" charset="-78"/>
                <a:cs typeface="B Zar" panose="00000400000000000000" pitchFamily="2" charset="-78"/>
              </a:rPr>
              <a:t>مخدری </a:t>
            </a:r>
            <a:r>
              <a:rPr lang="fa-IR" sz="2800" b="1" dirty="0">
                <a:solidFill>
                  <a:srgbClr val="FF0000"/>
                </a:solidFill>
                <a:latin typeface="Microsoft Uighur" panose="02000000000000000000" pitchFamily="2" charset="-78"/>
                <a:cs typeface="B Zar" panose="00000400000000000000" pitchFamily="2" charset="-78"/>
              </a:rPr>
              <a:t>قوی</a:t>
            </a:r>
            <a:r>
              <a:rPr lang="fa-IR" sz="2800" b="1" dirty="0" smtClean="0">
                <a:latin typeface="Microsoft Uighur" panose="02000000000000000000" pitchFamily="2" charset="-78"/>
                <a:cs typeface="B Zar" panose="00000400000000000000" pitchFamily="2" charset="-78"/>
              </a:rPr>
              <a:t> با </a:t>
            </a:r>
            <a:r>
              <a:rPr lang="fa-IR" sz="2800" b="1" dirty="0">
                <a:latin typeface="Microsoft Uighur" panose="02000000000000000000" pitchFamily="2" charset="-78"/>
                <a:cs typeface="B Zar" panose="00000400000000000000" pitchFamily="2" charset="-78"/>
              </a:rPr>
              <a:t>شروع </a:t>
            </a:r>
            <a:r>
              <a:rPr lang="fa-IR" sz="2800" b="1" dirty="0" smtClean="0">
                <a:latin typeface="Microsoft Uighur" panose="02000000000000000000" pitchFamily="2" charset="-78"/>
                <a:cs typeface="B Zar" panose="00000400000000000000" pitchFamily="2" charset="-78"/>
              </a:rPr>
              <a:t>اثر </a:t>
            </a:r>
            <a:r>
              <a:rPr lang="fa-IR" sz="2800" b="1" dirty="0">
                <a:solidFill>
                  <a:srgbClr val="FF0000"/>
                </a:solidFill>
                <a:latin typeface="Microsoft Uighur" panose="02000000000000000000" pitchFamily="2" charset="-78"/>
                <a:cs typeface="B Zar" panose="00000400000000000000" pitchFamily="2" charset="-78"/>
              </a:rPr>
              <a:t>سریع</a:t>
            </a:r>
            <a:r>
              <a:rPr lang="fa-IR" sz="2800" b="1" dirty="0">
                <a:latin typeface="Microsoft Uighur" panose="02000000000000000000" pitchFamily="2" charset="-78"/>
                <a:cs typeface="B Zar" panose="00000400000000000000" pitchFamily="2" charset="-78"/>
              </a:rPr>
              <a:t> </a:t>
            </a:r>
            <a:r>
              <a:rPr lang="fa-IR" sz="2800" b="1" dirty="0" smtClean="0">
                <a:latin typeface="Microsoft Uighur" panose="02000000000000000000" pitchFamily="2" charset="-78"/>
                <a:cs typeface="B Zar" panose="00000400000000000000" pitchFamily="2" charset="-78"/>
              </a:rPr>
              <a:t> است.</a:t>
            </a:r>
          </a:p>
          <a:p>
            <a:pPr marL="514350" indent="-514350" algn="ctr" rtl="1">
              <a:buFont typeface="+mj-lt"/>
              <a:buAutoNum type="arabicParenR"/>
            </a:pPr>
            <a:r>
              <a:rPr lang="fa-IR" sz="2800" b="1" dirty="0" smtClean="0">
                <a:solidFill>
                  <a:srgbClr val="FF0000"/>
                </a:solidFill>
                <a:latin typeface="Microsoft Uighur" panose="02000000000000000000" pitchFamily="2" charset="-78"/>
                <a:cs typeface="B Zar" panose="00000400000000000000" pitchFamily="2" charset="-78"/>
              </a:rPr>
              <a:t>نیمه </a:t>
            </a:r>
            <a:r>
              <a:rPr lang="fa-IR" sz="2800" b="1" dirty="0">
                <a:solidFill>
                  <a:srgbClr val="FF0000"/>
                </a:solidFill>
                <a:latin typeface="Microsoft Uighur" panose="02000000000000000000" pitchFamily="2" charset="-78"/>
                <a:cs typeface="B Zar" panose="00000400000000000000" pitchFamily="2" charset="-78"/>
              </a:rPr>
              <a:t>عمر </a:t>
            </a:r>
            <a:r>
              <a:rPr lang="fa-IR" sz="2800" b="1" dirty="0">
                <a:latin typeface="Microsoft Uighur" panose="02000000000000000000" pitchFamily="2" charset="-78"/>
                <a:cs typeface="B Zar" panose="00000400000000000000" pitchFamily="2" charset="-78"/>
              </a:rPr>
              <a:t>تخمینی آن </a:t>
            </a:r>
            <a:r>
              <a:rPr lang="fa-IR" sz="2800" b="1" dirty="0" smtClean="0">
                <a:latin typeface="Microsoft Uighur" panose="02000000000000000000" pitchFamily="2" charset="-78"/>
                <a:cs typeface="B Zar" panose="00000400000000000000" pitchFamily="2" charset="-78"/>
              </a:rPr>
              <a:t>بسیار کوتاه (</a:t>
            </a:r>
            <a:r>
              <a:rPr lang="fa-IR" sz="2800" b="1" dirty="0" smtClean="0">
                <a:solidFill>
                  <a:srgbClr val="FF0000"/>
                </a:solidFill>
                <a:latin typeface="Microsoft Uighur" panose="02000000000000000000" pitchFamily="2" charset="-78"/>
                <a:cs typeface="B Zar" panose="00000400000000000000" pitchFamily="2" charset="-78"/>
              </a:rPr>
              <a:t>1.3 دقیقه</a:t>
            </a:r>
            <a:r>
              <a:rPr lang="fa-IR" sz="2800" b="1" dirty="0" smtClean="0">
                <a:latin typeface="Microsoft Uighur" panose="02000000000000000000" pitchFamily="2" charset="-78"/>
                <a:cs typeface="B Zar" panose="00000400000000000000" pitchFamily="2" charset="-78"/>
              </a:rPr>
              <a:t>) است.</a:t>
            </a:r>
          </a:p>
          <a:p>
            <a:pPr marL="514350" indent="-514350" algn="ctr" rtl="1">
              <a:buFont typeface="+mj-lt"/>
              <a:buAutoNum type="arabicParenR"/>
            </a:pPr>
            <a:r>
              <a:rPr lang="fa-IR" sz="2800" b="1" dirty="0" smtClean="0">
                <a:latin typeface="Microsoft Uighur" panose="02000000000000000000" pitchFamily="2" charset="-78"/>
                <a:cs typeface="B Zar" panose="00000400000000000000" pitchFamily="2" charset="-78"/>
              </a:rPr>
              <a:t>بعلت متابولیسم </a:t>
            </a:r>
            <a:r>
              <a:rPr lang="fa-IR" sz="2800" b="1" dirty="0">
                <a:latin typeface="Microsoft Uighur" panose="02000000000000000000" pitchFamily="2" charset="-78"/>
                <a:cs typeface="B Zar" panose="00000400000000000000" pitchFamily="2" charset="-78"/>
              </a:rPr>
              <a:t>آن توسط استرازهای </a:t>
            </a:r>
            <a:r>
              <a:rPr lang="fa-IR" sz="2800" b="1" dirty="0" smtClean="0">
                <a:latin typeface="Microsoft Uighur" panose="02000000000000000000" pitchFamily="2" charset="-78"/>
                <a:cs typeface="B Zar" panose="00000400000000000000" pitchFamily="2" charset="-78"/>
              </a:rPr>
              <a:t>بافتی واحد جفت&gt;استرازهای بافتی مادری&gt; استرازهای  پلاسمایی </a:t>
            </a:r>
            <a:r>
              <a:rPr lang="fa-IR" sz="2800" b="1" dirty="0">
                <a:solidFill>
                  <a:srgbClr val="FF0000"/>
                </a:solidFill>
                <a:latin typeface="Microsoft Uighur" panose="02000000000000000000" pitchFamily="2" charset="-78"/>
                <a:cs typeface="B Zar" panose="00000400000000000000" pitchFamily="2" charset="-78"/>
              </a:rPr>
              <a:t>درمعرض قرار گیری جنین </a:t>
            </a:r>
            <a:r>
              <a:rPr lang="fa-IR" sz="2800" b="1" dirty="0">
                <a:latin typeface="Microsoft Uighur" panose="02000000000000000000" pitchFamily="2" charset="-78"/>
                <a:cs typeface="B Zar" panose="00000400000000000000" pitchFamily="2" charset="-78"/>
              </a:rPr>
              <a:t>به دارو </a:t>
            </a:r>
            <a:r>
              <a:rPr lang="fa-IR" sz="2800" b="1" dirty="0" smtClean="0">
                <a:latin typeface="Microsoft Uighur" panose="02000000000000000000" pitchFamily="2" charset="-78"/>
                <a:cs typeface="B Zar" panose="00000400000000000000" pitchFamily="2" charset="-78"/>
              </a:rPr>
              <a:t>بدلیل این متابولیسم </a:t>
            </a:r>
            <a:r>
              <a:rPr lang="fa-IR" sz="2800" b="1" dirty="0">
                <a:latin typeface="Microsoft Uighur" panose="02000000000000000000" pitchFamily="2" charset="-78"/>
                <a:cs typeface="B Zar" panose="00000400000000000000" pitchFamily="2" charset="-78"/>
              </a:rPr>
              <a:t>سریع </a:t>
            </a:r>
            <a:r>
              <a:rPr lang="fa-IR" sz="2800" b="1" dirty="0" smtClean="0">
                <a:latin typeface="Microsoft Uighur" panose="02000000000000000000" pitchFamily="2" charset="-78"/>
                <a:cs typeface="B Zar" panose="00000400000000000000" pitchFamily="2" charset="-78"/>
              </a:rPr>
              <a:t>چند لایه، </a:t>
            </a:r>
            <a:r>
              <a:rPr lang="fa-IR" sz="2800" b="1" dirty="0">
                <a:solidFill>
                  <a:srgbClr val="FF0000"/>
                </a:solidFill>
                <a:latin typeface="Microsoft Uighur" panose="02000000000000000000" pitchFamily="2" charset="-78"/>
                <a:cs typeface="B Zar" panose="00000400000000000000" pitchFamily="2" charset="-78"/>
              </a:rPr>
              <a:t>حداقل</a:t>
            </a:r>
            <a:r>
              <a:rPr lang="fa-IR" sz="2800" b="1" dirty="0">
                <a:latin typeface="Microsoft Uighur" panose="02000000000000000000" pitchFamily="2" charset="-78"/>
                <a:cs typeface="B Zar" panose="00000400000000000000" pitchFamily="2" charset="-78"/>
              </a:rPr>
              <a:t> </a:t>
            </a:r>
            <a:r>
              <a:rPr lang="fa-IR" sz="2800" b="1" dirty="0" smtClean="0">
                <a:latin typeface="Microsoft Uighur" panose="02000000000000000000" pitchFamily="2" charset="-78"/>
                <a:cs typeface="B Zar" panose="00000400000000000000" pitchFamily="2" charset="-78"/>
              </a:rPr>
              <a:t>است. </a:t>
            </a:r>
          </a:p>
          <a:p>
            <a:pPr marL="0" indent="0" algn="ctr" rtl="1">
              <a:buNone/>
            </a:pPr>
            <a:endParaRPr lang="fa-IR" sz="2800" b="1" dirty="0">
              <a:latin typeface="Microsoft Uighur" panose="02000000000000000000" pitchFamily="2" charset="-78"/>
              <a:cs typeface="B Zar" panose="00000400000000000000" pitchFamily="2" charset="-78"/>
            </a:endParaRPr>
          </a:p>
          <a:p>
            <a:pPr algn="r" rtl="1">
              <a:buFont typeface="Wingdings" panose="05000000000000000000" pitchFamily="2" charset="2"/>
              <a:buChar char="Ø"/>
            </a:pPr>
            <a:endParaRPr lang="fa-IR" sz="2800" b="1" dirty="0" smtClean="0">
              <a:latin typeface="Microsoft Uighur" panose="02000000000000000000" pitchFamily="2" charset="-78"/>
              <a:cs typeface="B Zar" panose="00000400000000000000" pitchFamily="2" charset="-78"/>
            </a:endParaRPr>
          </a:p>
          <a:p>
            <a:pPr marL="571500" indent="-571500" algn="r" rtl="1">
              <a:buFont typeface="+mj-lt"/>
              <a:buAutoNum type="romanUcPeriod"/>
            </a:pPr>
            <a:endParaRPr lang="fa-IR" sz="2800" b="1" dirty="0" smtClean="0">
              <a:latin typeface="Microsoft Uighur" panose="02000000000000000000" pitchFamily="2" charset="-78"/>
              <a:cs typeface="B Zar" panose="00000400000000000000" pitchFamily="2" charset="-78"/>
            </a:endParaRPr>
          </a:p>
          <a:p>
            <a:pPr marL="0" indent="0" algn="r" rtl="1">
              <a:buNone/>
            </a:pPr>
            <a:endParaRPr lang="fa-IR" sz="2800" b="1" dirty="0" smtClean="0">
              <a:latin typeface="Microsoft Uighur" panose="02000000000000000000" pitchFamily="2" charset="-78"/>
              <a:cs typeface="B Zar" panose="00000400000000000000" pitchFamily="2" charset="-78"/>
            </a:endParaRPr>
          </a:p>
          <a:p>
            <a:pPr marL="0" indent="0" algn="ctr" rtl="1">
              <a:buNone/>
            </a:pPr>
            <a:endParaRPr lang="fa-IR" sz="2800" b="1" dirty="0" smtClean="0">
              <a:latin typeface="Microsoft Uighur" panose="02000000000000000000" pitchFamily="2" charset="-78"/>
              <a:cs typeface="B Zar" panose="00000400000000000000" pitchFamily="2" charset="-78"/>
            </a:endParaRPr>
          </a:p>
          <a:p>
            <a:pPr marL="571500" indent="-571500" rtl="1">
              <a:buFont typeface="+mj-lt"/>
              <a:buAutoNum type="arabicParenR"/>
            </a:pPr>
            <a:endParaRPr lang="fa-IR" sz="2800" b="1" dirty="0" smtClean="0">
              <a:latin typeface="Microsoft Uighur" panose="02000000000000000000" pitchFamily="2" charset="-78"/>
              <a:cs typeface="B Zar" panose="00000400000000000000" pitchFamily="2" charset="-78"/>
            </a:endParaRPr>
          </a:p>
          <a:p>
            <a:pPr marL="514350" indent="-514350" algn="ctr" rtl="1">
              <a:buFont typeface="+mj-lt"/>
              <a:buAutoNum type="arabicParenR"/>
            </a:pPr>
            <a:endParaRPr lang="fa-IR" sz="2800" b="1" dirty="0" smtClean="0">
              <a:latin typeface="Microsoft Uighur" panose="02000000000000000000" pitchFamily="2" charset="-78"/>
              <a:cs typeface="B Zar" panose="00000400000000000000" pitchFamily="2" charset="-78"/>
            </a:endParaRPr>
          </a:p>
          <a:p>
            <a:pPr marL="514350" indent="-514350" algn="ctr" rtl="1">
              <a:buFont typeface="+mj-lt"/>
              <a:buAutoNum type="arabicParenR"/>
            </a:pPr>
            <a:endParaRPr lang="fa-IR" sz="2800" b="1" dirty="0">
              <a:latin typeface="Microsoft Uighur" panose="02000000000000000000" pitchFamily="2" charset="-78"/>
              <a:cs typeface="B Zar" panose="00000400000000000000" pitchFamily="2" charset="-78"/>
            </a:endParaRPr>
          </a:p>
          <a:p>
            <a:pPr marL="514350" indent="-514350" algn="ctr" rtl="1">
              <a:buAutoNum type="arabicParenR"/>
            </a:pPr>
            <a:endParaRPr lang="en-US" sz="2800" b="1" dirty="0">
              <a:latin typeface="Microsoft Uighur" panose="02000000000000000000" pitchFamily="2" charset="-78"/>
              <a:cs typeface="B Zar" panose="00000400000000000000" pitchFamily="2" charset="-78"/>
            </a:endParaRPr>
          </a:p>
        </p:txBody>
      </p:sp>
      <p:sp>
        <p:nvSpPr>
          <p:cNvPr id="4" name="Slide Number Placeholder 3"/>
          <p:cNvSpPr>
            <a:spLocks noGrp="1"/>
          </p:cNvSpPr>
          <p:nvPr>
            <p:ph type="sldNum" sz="quarter" idx="12"/>
          </p:nvPr>
        </p:nvSpPr>
        <p:spPr/>
        <p:txBody>
          <a:bodyPr/>
          <a:lstStyle/>
          <a:p>
            <a:fld id="{45A1E4B3-9993-4204-B5FC-AAE045B3A7F9}" type="slidenum">
              <a:rPr lang="en-US" smtClean="0"/>
              <a:t>7</a:t>
            </a:fld>
            <a:endParaRPr lang="en-US"/>
          </a:p>
        </p:txBody>
      </p:sp>
    </p:spTree>
    <p:extLst>
      <p:ext uri="{BB962C8B-B14F-4D97-AF65-F5344CB8AC3E}">
        <p14:creationId xmlns:p14="http://schemas.microsoft.com/office/powerpoint/2010/main" val="1540297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Zar" panose="00000400000000000000" pitchFamily="2" charset="-78"/>
              </a:rPr>
              <a:t>نکات کاربرد بالینی رمی فنتانیل</a:t>
            </a:r>
            <a:endParaRPr lang="en-US" b="1" dirty="0">
              <a:cs typeface="B Zar" panose="00000400000000000000" pitchFamily="2" charset="-78"/>
            </a:endParaRPr>
          </a:p>
        </p:txBody>
      </p:sp>
      <p:sp>
        <p:nvSpPr>
          <p:cNvPr id="3" name="Content Placeholder 2"/>
          <p:cNvSpPr>
            <a:spLocks noGrp="1"/>
          </p:cNvSpPr>
          <p:nvPr>
            <p:ph idx="1"/>
          </p:nvPr>
        </p:nvSpPr>
        <p:spPr>
          <a:xfrm>
            <a:off x="1096618" y="1885260"/>
            <a:ext cx="10515600" cy="4351338"/>
          </a:xfrm>
        </p:spPr>
        <p:txBody>
          <a:bodyPr>
            <a:normAutofit/>
          </a:bodyPr>
          <a:lstStyle/>
          <a:p>
            <a:pPr marL="0" indent="0" algn="r" rtl="1">
              <a:buNone/>
            </a:pPr>
            <a:endParaRPr lang="en-US" b="1" dirty="0">
              <a:latin typeface="Microsoft Uighur" panose="02000000000000000000" pitchFamily="2" charset="-78"/>
              <a:cs typeface="B Zar" panose="00000400000000000000" pitchFamily="2" charset="-78"/>
            </a:endParaRPr>
          </a:p>
          <a:p>
            <a:pPr marL="571500" indent="-571500" algn="r" rtl="1">
              <a:buFont typeface="+mj-lt"/>
              <a:buAutoNum type="romanUcPeriod"/>
            </a:pPr>
            <a:r>
              <a:rPr lang="fa-IR" b="1" dirty="0" smtClean="0">
                <a:latin typeface="Microsoft Uighur" panose="02000000000000000000" pitchFamily="2" charset="-78"/>
                <a:cs typeface="B Zar" panose="00000400000000000000" pitchFamily="2" charset="-78"/>
              </a:rPr>
              <a:t>در </a:t>
            </a:r>
            <a:r>
              <a:rPr lang="fa-IR" b="1" dirty="0">
                <a:latin typeface="Microsoft Uighur" panose="02000000000000000000" pitchFamily="2" charset="-78"/>
                <a:cs typeface="B Zar" panose="00000400000000000000" pitchFamily="2" charset="-78"/>
              </a:rPr>
              <a:t>فاز فعال </a:t>
            </a:r>
            <a:r>
              <a:rPr lang="fa-IR" b="1" dirty="0" smtClean="0">
                <a:latin typeface="Microsoft Uighur" panose="02000000000000000000" pitchFamily="2" charset="-78"/>
                <a:cs typeface="B Zar" panose="00000400000000000000" pitchFamily="2" charset="-78"/>
              </a:rPr>
              <a:t>زایمان </a:t>
            </a:r>
            <a:r>
              <a:rPr lang="fa-IR" b="1" dirty="0" smtClean="0">
                <a:solidFill>
                  <a:srgbClr val="FF0000"/>
                </a:solidFill>
                <a:latin typeface="Microsoft Uighur" panose="02000000000000000000" pitchFamily="2" charset="-78"/>
                <a:cs typeface="B Zar" panose="00000400000000000000" pitchFamily="2" charset="-78"/>
              </a:rPr>
              <a:t>بلافاصله</a:t>
            </a:r>
            <a:r>
              <a:rPr lang="fa-IR" b="1" dirty="0" smtClean="0">
                <a:latin typeface="Microsoft Uighur" panose="02000000000000000000" pitchFamily="2" charset="-78"/>
                <a:cs typeface="B Zar" panose="00000400000000000000" pitchFamily="2" charset="-78"/>
              </a:rPr>
              <a:t> با </a:t>
            </a:r>
            <a:r>
              <a:rPr lang="fa-IR" b="1" dirty="0" smtClean="0">
                <a:solidFill>
                  <a:srgbClr val="FF0000"/>
                </a:solidFill>
                <a:latin typeface="Microsoft Uighur" panose="02000000000000000000" pitchFamily="2" charset="-78"/>
                <a:cs typeface="B Zar" panose="00000400000000000000" pitchFamily="2" charset="-78"/>
              </a:rPr>
              <a:t>شروع درد زایمانی </a:t>
            </a:r>
            <a:r>
              <a:rPr lang="fa-IR" b="1" dirty="0" smtClean="0">
                <a:latin typeface="Microsoft Uighur" panose="02000000000000000000" pitchFamily="2" charset="-78"/>
                <a:cs typeface="B Zar" panose="00000400000000000000" pitchFamily="2" charset="-78"/>
              </a:rPr>
              <a:t>موثر </a:t>
            </a:r>
            <a:r>
              <a:rPr lang="fa-IR" b="1" dirty="0">
                <a:latin typeface="Microsoft Uighur" panose="02000000000000000000" pitchFamily="2" charset="-78"/>
                <a:cs typeface="B Zar" panose="00000400000000000000" pitchFamily="2" charset="-78"/>
              </a:rPr>
              <a:t>است لذا: با </a:t>
            </a:r>
            <a:r>
              <a:rPr lang="en-US" b="1" dirty="0" smtClean="0">
                <a:solidFill>
                  <a:srgbClr val="FF0000"/>
                </a:solidFill>
                <a:latin typeface="Microsoft Uighur" panose="02000000000000000000" pitchFamily="2" charset="-78"/>
                <a:cs typeface="B Zar" panose="00000400000000000000" pitchFamily="2" charset="-78"/>
              </a:rPr>
              <a:t>PCA</a:t>
            </a:r>
            <a:r>
              <a:rPr lang="fa-IR" b="1" dirty="0" smtClean="0">
                <a:latin typeface="Microsoft Uighur" panose="02000000000000000000" pitchFamily="2" charset="-78"/>
                <a:cs typeface="B Zar" panose="00000400000000000000" pitchFamily="2" charset="-78"/>
              </a:rPr>
              <a:t> </a:t>
            </a:r>
            <a:r>
              <a:rPr lang="fa-IR" b="1" dirty="0">
                <a:latin typeface="Microsoft Uighur" panose="02000000000000000000" pitchFamily="2" charset="-78"/>
                <a:cs typeface="B Zar" panose="00000400000000000000" pitchFamily="2" charset="-78"/>
              </a:rPr>
              <a:t>به راحتی قابل استفاده است و نیازی به انفوزیون ندارد لذا </a:t>
            </a:r>
            <a:r>
              <a:rPr lang="fa-IR" b="1" dirty="0">
                <a:solidFill>
                  <a:srgbClr val="FF0000"/>
                </a:solidFill>
                <a:latin typeface="Microsoft Uighur" panose="02000000000000000000" pitchFamily="2" charset="-78"/>
                <a:cs typeface="B Zar" panose="00000400000000000000" pitchFamily="2" charset="-78"/>
              </a:rPr>
              <a:t>با حداقل سدیشن بیشترین بیدردی </a:t>
            </a:r>
            <a:r>
              <a:rPr lang="fa-IR" b="1" dirty="0">
                <a:latin typeface="Microsoft Uighur" panose="02000000000000000000" pitchFamily="2" charset="-78"/>
                <a:cs typeface="B Zar" panose="00000400000000000000" pitchFamily="2" charset="-78"/>
              </a:rPr>
              <a:t>را ایجاد می کند و </a:t>
            </a:r>
            <a:r>
              <a:rPr lang="fa-IR" b="1" dirty="0">
                <a:solidFill>
                  <a:srgbClr val="FF0000"/>
                </a:solidFill>
                <a:latin typeface="Microsoft Uighur" panose="02000000000000000000" pitchFamily="2" charset="-78"/>
                <a:cs typeface="B Zar" panose="00000400000000000000" pitchFamily="2" charset="-78"/>
              </a:rPr>
              <a:t>رضایتمندی مضاعفی </a:t>
            </a:r>
            <a:r>
              <a:rPr lang="fa-IR" b="1" dirty="0">
                <a:latin typeface="Microsoft Uighur" panose="02000000000000000000" pitchFamily="2" charset="-78"/>
                <a:cs typeface="B Zar" panose="00000400000000000000" pitchFamily="2" charset="-78"/>
              </a:rPr>
              <a:t>را بعلت کنترل بیشتر مادر بر بی دردی خود (بعلت</a:t>
            </a:r>
            <a:r>
              <a:rPr lang="en-US" b="1" dirty="0">
                <a:latin typeface="Microsoft Uighur" panose="02000000000000000000" pitchFamily="2" charset="-78"/>
                <a:cs typeface="B Zar" panose="00000400000000000000" pitchFamily="2" charset="-78"/>
              </a:rPr>
              <a:t> PCA</a:t>
            </a:r>
            <a:r>
              <a:rPr lang="fa-IR" b="1" dirty="0">
                <a:latin typeface="Microsoft Uighur" panose="02000000000000000000" pitchFamily="2" charset="-78"/>
                <a:cs typeface="B Zar" panose="00000400000000000000" pitchFamily="2" charset="-78"/>
              </a:rPr>
              <a:t>) به همراه دارد.</a:t>
            </a:r>
          </a:p>
          <a:p>
            <a:pPr marL="571500" indent="-571500" algn="r" rtl="1">
              <a:buFont typeface="+mj-lt"/>
              <a:buAutoNum type="romanUcPeriod"/>
            </a:pPr>
            <a:r>
              <a:rPr lang="fa-IR" b="1" dirty="0">
                <a:latin typeface="Microsoft Uighur" panose="02000000000000000000" pitchFamily="2" charset="-78"/>
                <a:cs typeface="B Zar" panose="00000400000000000000" pitchFamily="2" charset="-78"/>
              </a:rPr>
              <a:t>بعلت بسیار </a:t>
            </a:r>
            <a:r>
              <a:rPr lang="fa-IR" b="1" dirty="0">
                <a:solidFill>
                  <a:srgbClr val="FF0000"/>
                </a:solidFill>
                <a:latin typeface="Microsoft Uighur" panose="02000000000000000000" pitchFamily="2" charset="-78"/>
                <a:cs typeface="B Zar" panose="00000400000000000000" pitchFamily="2" charset="-78"/>
              </a:rPr>
              <a:t>غنی بودن جفت از استرازهای بافتی </a:t>
            </a:r>
            <a:r>
              <a:rPr lang="fa-IR" b="1" dirty="0">
                <a:latin typeface="Microsoft Uighur" panose="02000000000000000000" pitchFamily="2" charset="-78"/>
                <a:cs typeface="B Zar" panose="00000400000000000000" pitchFamily="2" charset="-78"/>
              </a:rPr>
              <a:t>در بالاترین سطح خونی مادر هم</a:t>
            </a:r>
            <a:r>
              <a:rPr lang="fa-IR" b="1" dirty="0">
                <a:solidFill>
                  <a:srgbClr val="FF0000"/>
                </a:solidFill>
                <a:latin typeface="Microsoft Uighur" panose="02000000000000000000" pitchFamily="2" charset="-78"/>
                <a:cs typeface="B Zar" panose="00000400000000000000" pitchFamily="2" charset="-78"/>
              </a:rPr>
              <a:t> نسبت </a:t>
            </a:r>
            <a:r>
              <a:rPr lang="fa-IR" b="1" dirty="0">
                <a:latin typeface="Microsoft Uighur" panose="02000000000000000000" pitchFamily="2" charset="-78"/>
                <a:cs typeface="B Zar" panose="00000400000000000000" pitchFamily="2" charset="-78"/>
              </a:rPr>
              <a:t>غلظت آن در گردش خون </a:t>
            </a:r>
            <a:r>
              <a:rPr lang="fa-IR" b="1" dirty="0">
                <a:solidFill>
                  <a:srgbClr val="FF0000"/>
                </a:solidFill>
                <a:latin typeface="Microsoft Uighur" panose="02000000000000000000" pitchFamily="2" charset="-78"/>
                <a:cs typeface="B Zar" panose="00000400000000000000" pitchFamily="2" charset="-78"/>
              </a:rPr>
              <a:t>جنین / </a:t>
            </a:r>
            <a:r>
              <a:rPr lang="fa-IR" b="1" dirty="0">
                <a:latin typeface="Microsoft Uighur" panose="02000000000000000000" pitchFamily="2" charset="-78"/>
                <a:cs typeface="B Zar" panose="00000400000000000000" pitchFamily="2" charset="-78"/>
              </a:rPr>
              <a:t>گردش خون </a:t>
            </a:r>
            <a:r>
              <a:rPr lang="fa-IR" b="1" dirty="0">
                <a:solidFill>
                  <a:srgbClr val="FF0000"/>
                </a:solidFill>
                <a:latin typeface="Microsoft Uighur" panose="02000000000000000000" pitchFamily="2" charset="-78"/>
                <a:cs typeface="B Zar" panose="00000400000000000000" pitchFamily="2" charset="-78"/>
              </a:rPr>
              <a:t>مادر</a:t>
            </a:r>
            <a:r>
              <a:rPr lang="fa-IR" b="1" dirty="0">
                <a:latin typeface="Microsoft Uighur" panose="02000000000000000000" pitchFamily="2" charset="-78"/>
                <a:cs typeface="B Zar" panose="00000400000000000000" pitchFamily="2" charset="-78"/>
              </a:rPr>
              <a:t> </a:t>
            </a:r>
            <a:r>
              <a:rPr lang="fa-IR" b="1" dirty="0">
                <a:solidFill>
                  <a:srgbClr val="FF0000"/>
                </a:solidFill>
                <a:latin typeface="Microsoft Uighur" panose="02000000000000000000" pitchFamily="2" charset="-78"/>
                <a:cs typeface="B Zar" panose="00000400000000000000" pitchFamily="2" charset="-78"/>
              </a:rPr>
              <a:t>10/1</a:t>
            </a:r>
            <a:r>
              <a:rPr lang="fa-IR" b="1" dirty="0">
                <a:latin typeface="Microsoft Uighur" panose="02000000000000000000" pitchFamily="2" charset="-78"/>
                <a:cs typeface="B Zar" panose="00000400000000000000" pitchFamily="2" charset="-78"/>
              </a:rPr>
              <a:t>است لذا تجویز آن در زمانهای نزدیک به زایمان هم امکانپذیر است که هم این دو علت </a:t>
            </a:r>
            <a:r>
              <a:rPr lang="fa-IR" b="1" dirty="0">
                <a:solidFill>
                  <a:srgbClr val="FF0000"/>
                </a:solidFill>
                <a:latin typeface="Microsoft Uighur" panose="02000000000000000000" pitchFamily="2" charset="-78"/>
                <a:cs typeface="B Zar" panose="00000400000000000000" pitchFamily="2" charset="-78"/>
              </a:rPr>
              <a:t>امکان استفاده از دوز بالاتر </a:t>
            </a:r>
            <a:r>
              <a:rPr lang="fa-IR" b="1" dirty="0">
                <a:latin typeface="Microsoft Uighur" panose="02000000000000000000" pitchFamily="2" charset="-78"/>
                <a:cs typeface="B Zar" panose="00000400000000000000" pitchFamily="2" charset="-78"/>
              </a:rPr>
              <a:t>از آن را </a:t>
            </a:r>
            <a:r>
              <a:rPr lang="fa-IR" b="1" dirty="0">
                <a:solidFill>
                  <a:srgbClr val="FF0000"/>
                </a:solidFill>
                <a:latin typeface="Microsoft Uighur" panose="02000000000000000000" pitchFamily="2" charset="-78"/>
                <a:cs typeface="B Zar" panose="00000400000000000000" pitchFamily="2" charset="-78"/>
              </a:rPr>
              <a:t>در بازه زمانی نزدیکتر به زایمان </a:t>
            </a:r>
            <a:r>
              <a:rPr lang="fa-IR" b="1" dirty="0">
                <a:latin typeface="Microsoft Uighur" panose="02000000000000000000" pitchFamily="2" charset="-78"/>
                <a:cs typeface="B Zar" panose="00000400000000000000" pitchFamily="2" charset="-78"/>
              </a:rPr>
              <a:t>فراهم کرده و </a:t>
            </a:r>
            <a:r>
              <a:rPr lang="fa-IR" b="1" dirty="0">
                <a:solidFill>
                  <a:srgbClr val="FF0000"/>
                </a:solidFill>
                <a:latin typeface="Microsoft Uighur" panose="02000000000000000000" pitchFamily="2" charset="-78"/>
                <a:cs typeface="B Zar" panose="00000400000000000000" pitchFamily="2" charset="-78"/>
              </a:rPr>
              <a:t>محتملترین علت بیدردی بهتر </a:t>
            </a:r>
            <a:r>
              <a:rPr lang="fa-IR" b="1" dirty="0">
                <a:latin typeface="Microsoft Uighur" panose="02000000000000000000" pitchFamily="2" charset="-78"/>
                <a:cs typeface="B Zar" panose="00000400000000000000" pitchFamily="2" charset="-78"/>
              </a:rPr>
              <a:t>با رمی فنتانیل نسبت به سایر مخدرها است.</a:t>
            </a:r>
          </a:p>
          <a:p>
            <a:pPr marL="571500" indent="-571500" algn="r" rtl="1">
              <a:buFont typeface="+mj-lt"/>
              <a:buAutoNum type="romanUcPeriod"/>
            </a:pPr>
            <a:endParaRPr lang="fa-IR" b="1" dirty="0">
              <a:latin typeface="Microsoft Uighur" panose="02000000000000000000" pitchFamily="2" charset="-78"/>
              <a:cs typeface="B Zar" panose="00000400000000000000" pitchFamily="2" charset="-78"/>
            </a:endParaRPr>
          </a:p>
          <a:p>
            <a:pPr marL="0" indent="0" algn="r" rtl="1">
              <a:buNone/>
            </a:pPr>
            <a:endParaRPr lang="en-US"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5A1E4B3-9993-4204-B5FC-AAE045B3A7F9}" type="slidenum">
              <a:rPr lang="en-US" smtClean="0"/>
              <a:t>8</a:t>
            </a:fld>
            <a:endParaRPr lang="en-US"/>
          </a:p>
        </p:txBody>
      </p:sp>
    </p:spTree>
    <p:extLst>
      <p:ext uri="{BB962C8B-B14F-4D97-AF65-F5344CB8AC3E}">
        <p14:creationId xmlns:p14="http://schemas.microsoft.com/office/powerpoint/2010/main" val="1809758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Zar" panose="00000400000000000000" pitchFamily="2" charset="-78"/>
              </a:rPr>
              <a:t>نکات کاربرد بالینی رمی فنتانیل</a:t>
            </a:r>
            <a:endParaRPr lang="en-US" b="1" dirty="0"/>
          </a:p>
        </p:txBody>
      </p:sp>
      <p:sp>
        <p:nvSpPr>
          <p:cNvPr id="3" name="Content Placeholder 2"/>
          <p:cNvSpPr>
            <a:spLocks noGrp="1"/>
          </p:cNvSpPr>
          <p:nvPr>
            <p:ph idx="1"/>
          </p:nvPr>
        </p:nvSpPr>
        <p:spPr/>
        <p:txBody>
          <a:bodyPr>
            <a:normAutofit/>
          </a:bodyPr>
          <a:lstStyle/>
          <a:p>
            <a:pPr algn="r" rtl="1">
              <a:buFont typeface="Wingdings" panose="05000000000000000000" pitchFamily="2" charset="2"/>
              <a:buChar char="Ø"/>
            </a:pPr>
            <a:r>
              <a:rPr lang="fa-IR" sz="2800" b="1" dirty="0">
                <a:latin typeface="Microsoft Uighur" panose="02000000000000000000" pitchFamily="2" charset="-78"/>
                <a:cs typeface="B Zar" panose="00000400000000000000" pitchFamily="2" charset="-78"/>
              </a:rPr>
              <a:t>در مطالعه ای که در آن مقایسه بین </a:t>
            </a:r>
            <a:r>
              <a:rPr lang="fa-IR" sz="2800" b="1" dirty="0">
                <a:solidFill>
                  <a:srgbClr val="FF0000"/>
                </a:solidFill>
                <a:latin typeface="Microsoft Uighur" panose="02000000000000000000" pitchFamily="2" charset="-78"/>
                <a:cs typeface="B Zar" panose="00000400000000000000" pitchFamily="2" charset="-78"/>
              </a:rPr>
              <a:t>رمی فنتانیل – فنتانیل – مپریدین </a:t>
            </a:r>
            <a:r>
              <a:rPr lang="fa-IR" sz="2800" b="1" dirty="0">
                <a:latin typeface="Microsoft Uighur" panose="02000000000000000000" pitchFamily="2" charset="-78"/>
                <a:cs typeface="B Zar" panose="00000400000000000000" pitchFamily="2" charset="-78"/>
              </a:rPr>
              <a:t>انجام شده آنالژزی بهتر رمی فنتانیل نسبت به فنتانیل و مپریدین تنها در ساعت نخست وجود داشته و </a:t>
            </a:r>
            <a:r>
              <a:rPr lang="fa-IR" sz="2800" b="1" dirty="0">
                <a:solidFill>
                  <a:srgbClr val="FF0000"/>
                </a:solidFill>
                <a:latin typeface="Microsoft Uighur" panose="02000000000000000000" pitchFamily="2" charset="-78"/>
                <a:cs typeface="B Zar" panose="00000400000000000000" pitchFamily="2" charset="-78"/>
              </a:rPr>
              <a:t>بعد از 3 ساعت هیچ تفاوتی </a:t>
            </a:r>
            <a:r>
              <a:rPr lang="fa-IR" sz="2800" b="1" dirty="0">
                <a:latin typeface="Microsoft Uighur" panose="02000000000000000000" pitchFamily="2" charset="-78"/>
                <a:cs typeface="B Zar" panose="00000400000000000000" pitchFamily="2" charset="-78"/>
              </a:rPr>
              <a:t>با هم نداشتند.</a:t>
            </a:r>
          </a:p>
          <a:p>
            <a:pPr algn="r" rtl="1">
              <a:buFont typeface="Wingdings" panose="05000000000000000000" pitchFamily="2" charset="2"/>
              <a:buChar char="Ø"/>
            </a:pPr>
            <a:r>
              <a:rPr lang="fa-IR" sz="2800" b="1" dirty="0">
                <a:latin typeface="Microsoft Uighur" panose="02000000000000000000" pitchFamily="2" charset="-78"/>
                <a:cs typeface="B Zar" panose="00000400000000000000" pitchFamily="2" charset="-78"/>
              </a:rPr>
              <a:t> </a:t>
            </a:r>
            <a:r>
              <a:rPr lang="fa-IR" sz="2800" b="1" dirty="0">
                <a:solidFill>
                  <a:srgbClr val="FF0000"/>
                </a:solidFill>
                <a:latin typeface="Microsoft Uighur" panose="02000000000000000000" pitchFamily="2" charset="-78"/>
                <a:cs typeface="B Zar" panose="00000400000000000000" pitchFamily="2" charset="-78"/>
              </a:rPr>
              <a:t>خطر اصلی رمی فنتانیل </a:t>
            </a:r>
            <a:r>
              <a:rPr lang="fa-IR" sz="2800" b="1" dirty="0">
                <a:latin typeface="Microsoft Uighur" panose="02000000000000000000" pitchFamily="2" charset="-78"/>
                <a:cs typeface="B Zar" panose="00000400000000000000" pitchFamily="2" charset="-78"/>
              </a:rPr>
              <a:t>در لیبر دپرسیون تنفسی مادری است.لذا </a:t>
            </a:r>
            <a:r>
              <a:rPr lang="fa-IR" sz="2800" b="1" dirty="0">
                <a:solidFill>
                  <a:srgbClr val="FF0000"/>
                </a:solidFill>
                <a:latin typeface="Microsoft Uighur" panose="02000000000000000000" pitchFamily="2" charset="-78"/>
                <a:cs typeface="B Zar" panose="00000400000000000000" pitchFamily="2" charset="-78"/>
              </a:rPr>
              <a:t>نظارت دقیق </a:t>
            </a:r>
            <a:r>
              <a:rPr lang="fa-IR" sz="2800" b="1" dirty="0">
                <a:latin typeface="Microsoft Uighur" panose="02000000000000000000" pitchFamily="2" charset="-78"/>
                <a:cs typeface="B Zar" panose="00000400000000000000" pitchFamily="2" charset="-78"/>
              </a:rPr>
              <a:t>برای اطمینان از </a:t>
            </a:r>
            <a:r>
              <a:rPr lang="fa-IR" sz="2800" b="1" dirty="0">
                <a:solidFill>
                  <a:srgbClr val="FF0000"/>
                </a:solidFill>
                <a:latin typeface="Microsoft Uighur" panose="02000000000000000000" pitchFamily="2" charset="-78"/>
                <a:cs typeface="B Zar" panose="00000400000000000000" pitchFamily="2" charset="-78"/>
              </a:rPr>
              <a:t>اکسیژناسیون</a:t>
            </a:r>
            <a:r>
              <a:rPr lang="fa-IR" sz="2800" b="1" dirty="0">
                <a:latin typeface="Microsoft Uighur" panose="02000000000000000000" pitchFamily="2" charset="-78"/>
                <a:cs typeface="B Zar" panose="00000400000000000000" pitchFamily="2" charset="-78"/>
              </a:rPr>
              <a:t> کافی طی درمان با رمی فنتانیل لازم است. </a:t>
            </a:r>
            <a:endParaRPr lang="en-US" sz="2800" b="1" dirty="0">
              <a:latin typeface="Microsoft Uighur" panose="02000000000000000000" pitchFamily="2" charset="-78"/>
              <a:cs typeface="B Zar" panose="00000400000000000000" pitchFamily="2" charset="-78"/>
            </a:endParaRPr>
          </a:p>
          <a:p>
            <a:pPr algn="r" rtl="1"/>
            <a:endParaRPr lang="en-US" sz="2800" dirty="0">
              <a:cs typeface="B Zar" panose="00000400000000000000" pitchFamily="2" charset="-78"/>
            </a:endParaRPr>
          </a:p>
        </p:txBody>
      </p:sp>
      <p:sp>
        <p:nvSpPr>
          <p:cNvPr id="4" name="Slide Number Placeholder 3"/>
          <p:cNvSpPr>
            <a:spLocks noGrp="1"/>
          </p:cNvSpPr>
          <p:nvPr>
            <p:ph type="sldNum" sz="quarter" idx="12"/>
          </p:nvPr>
        </p:nvSpPr>
        <p:spPr/>
        <p:txBody>
          <a:bodyPr/>
          <a:lstStyle/>
          <a:p>
            <a:fld id="{45A1E4B3-9993-4204-B5FC-AAE045B3A7F9}" type="slidenum">
              <a:rPr lang="en-US" smtClean="0"/>
              <a:t>9</a:t>
            </a:fld>
            <a:endParaRPr lang="en-US"/>
          </a:p>
        </p:txBody>
      </p:sp>
    </p:spTree>
    <p:extLst>
      <p:ext uri="{BB962C8B-B14F-4D97-AF65-F5344CB8AC3E}">
        <p14:creationId xmlns:p14="http://schemas.microsoft.com/office/powerpoint/2010/main" val="11030254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150</TotalTime>
  <Words>2184</Words>
  <Application>Microsoft Office PowerPoint</Application>
  <PresentationFormat>Widescreen</PresentationFormat>
  <Paragraphs>159</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 Zar</vt:lpstr>
      <vt:lpstr>Corbel</vt:lpstr>
      <vt:lpstr>Microsoft Uighur</vt:lpstr>
      <vt:lpstr>Tahoma</vt:lpstr>
      <vt:lpstr>Wingdings</vt:lpstr>
      <vt:lpstr>Parallax</vt:lpstr>
      <vt:lpstr>PowerPoint Presentation</vt:lpstr>
      <vt:lpstr>روشهای دارویی داخل وریدی کنترل درد زایمان</vt:lpstr>
      <vt:lpstr>دارو های سیستمیک</vt:lpstr>
      <vt:lpstr>داروهای مخدر</vt:lpstr>
      <vt:lpstr>مقایسه مخدرهای کوتاه اثر و فوق کوتاه اثر </vt:lpstr>
      <vt:lpstr>رمی فنتانیل</vt:lpstr>
      <vt:lpstr>رمی فنتانیل</vt:lpstr>
      <vt:lpstr>نکات کاربرد بالینی رمی فنتانیل</vt:lpstr>
      <vt:lpstr>نکات کاربرد بالینی رمی فنتانیل</vt:lpstr>
      <vt:lpstr>اندیکاسیونهای بالینی رمی فنتانیل در زایمان بی درد</vt:lpstr>
      <vt:lpstr>کنتراندیکاسیونهای نسبی بالینی رمی فنتانیل برای زایمان بی درد</vt:lpstr>
      <vt:lpstr>خلاصه روشهای دارویی داخل وریدی کنترل درد زایمان</vt:lpstr>
      <vt:lpstr>پروتکل زایمان بی درد در راهنمای کشوری خدمات مامایی و زایمان ابلاغ شده در تاریخ 04/03/1394 که بعنوان مرجع علمی و مرجع قضاوت کشوری عنوان شده بعد از ذکر انواع روشهای بی دردی و توصیف پروتکل های مربوطه از جمله روشهای نوروآگزیال (اسپاینال/ اپیدورال) بعنوان روش ارجح در صفحه پایانی این پروتکل از  رمی فنتانیل وریدی با پمپ دارای قابلیت Lock out time قابل تنظیم PCA  بعنوان انتخاب ارجح در وهله بعد در بین روشهای غیر نوروآگزیال عنوان شده است.</vt:lpstr>
      <vt:lpstr>میلر 2015</vt:lpstr>
      <vt:lpstr>تجهیزات استاندارد برای زایمان بی درد</vt:lpstr>
      <vt:lpstr>برخلاف روش زایمان بی درد نوروآگزیال (اسپاینال / اپیدورال) در روش زایمان بیدرد وریدی (رمی فنتانیل با پمپ ) PCA  ورود به فاز فعال زایمان شرط شروع زایمان بی درد نیست و مداخله برای زایمان بی درد  از زمانی شروع می شود که درد بیمار از حد قابل تحمل خارج شود که این زمان در بیماران مختلف می تواند متفاوت باشد. </vt:lpstr>
      <vt:lpstr>PowerPoint Presentation</vt:lpstr>
      <vt:lpstr>از خصوصیات رمی فنتانیل که آن را بعنوان مخدر انتخابی برای زایمان مطرح کرد،از یک طرف قابلیت متابولیسم خطی آن ( و در نتیجه عدم تجمع دارویی در مصرف طولانی مدت آِن)است و از طرف دیگر Ultra short acting بودن آن است ( که با قطع آن در عرض 3 تا 2 دقیقه بعد اثرش از بین می رود) و از طرف دیگر عدم وابستگی متابولیسم آن به کبد و کلیه است  </vt:lpstr>
      <vt:lpstr>برای شبیه سازی حداکثری گازهای خونی مادر نسبت به حالت فیزیولوژیک در این روش اکسیژن مکمل حتما با کانول بینی ارائه می شود. </vt:lpstr>
      <vt:lpstr>PowerPoint Presentation</vt:lpstr>
      <vt:lpstr>اصلی ترین علت شکست طرحهای زایمان بی درد در سیستم سلامت تا کنون عدم هماهنگی چهار بردار اصلی آن (گروه بیهوشی-زنان و مامایی-بیمار و نوزاد)بوده است: </vt:lpstr>
      <vt:lpstr>به نظر می سرد علت استقبال بی نظیر از روش زایمان بی درد وریدی به روش مذکور حداکثر هماهنگی بین چهار بردار اصلی فوق می باشد:  </vt:lpstr>
      <vt:lpstr>به نظر می سرد علت استقبال بی نظیر از روش زایمان بی درد وریدی به روش مذکور حداکثر هماهنگی بین چهار بردار اصلی فوق می باشد:  </vt:lpstr>
      <vt:lpstr>از نظر محدودیتهای این روش (زایمان بی درد وریدی): </vt:lpstr>
      <vt:lpstr>PowerPoint Presentation</vt:lpstr>
      <vt:lpstr> پمپ انفوزیون سرم یا سرنگی بی براون space مدل</vt:lpstr>
      <vt:lpstr>پمپ انفوزیون سرم بی براون  دارای پروفایل </vt:lpstr>
      <vt:lpstr>PowerPoint Presentation</vt:lpstr>
      <vt:lpstr>PowerPoint Presentation</vt:lpstr>
      <vt:lpstr>بیمارستانهای دوستدار مادر توجه به حفظ و صیانت عزت نفس زائو و تلاش در راستای گسترش رفاه مادر دارند که بی تردید تسکین درد زایمان در تحقق این مهم نقشی بی بدیل دارد.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tabriz pc</dc:creator>
  <cp:lastModifiedBy>Masoud</cp:lastModifiedBy>
  <cp:revision>18</cp:revision>
  <dcterms:created xsi:type="dcterms:W3CDTF">2018-07-31T17:50:34Z</dcterms:created>
  <dcterms:modified xsi:type="dcterms:W3CDTF">2018-08-02T04:20:40Z</dcterms:modified>
</cp:coreProperties>
</file>